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1C45CA-B8D3-4B5C-9BAF-2A6D09F431B3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4B0FEED-A5D6-4E26-AC4C-23DEF1609070}">
      <dgm:prSet phldrT="[Text]"/>
      <dgm:spPr/>
      <dgm:t>
        <a:bodyPr/>
        <a:lstStyle/>
        <a:p>
          <a:r>
            <a:rPr lang="en-US" dirty="0" err="1" smtClean="0"/>
            <a:t>Analyse</a:t>
          </a:r>
          <a:endParaRPr lang="en-US" dirty="0"/>
        </a:p>
      </dgm:t>
    </dgm:pt>
    <dgm:pt modelId="{9614E072-733F-4C29-902B-B47714DFB7CC}" type="parTrans" cxnId="{2F425E39-962E-4987-BAEE-1DE173EF8ED5}">
      <dgm:prSet/>
      <dgm:spPr/>
      <dgm:t>
        <a:bodyPr/>
        <a:lstStyle/>
        <a:p>
          <a:endParaRPr lang="en-US"/>
        </a:p>
      </dgm:t>
    </dgm:pt>
    <dgm:pt modelId="{CE0AD8F5-08CF-403A-87A8-A4C44B897D8E}" type="sibTrans" cxnId="{2F425E39-962E-4987-BAEE-1DE173EF8ED5}">
      <dgm:prSet/>
      <dgm:spPr/>
      <dgm:t>
        <a:bodyPr/>
        <a:lstStyle/>
        <a:p>
          <a:endParaRPr lang="en-US"/>
        </a:p>
      </dgm:t>
    </dgm:pt>
    <dgm:pt modelId="{2F8DFBB7-BE97-47EA-981E-8637F028DE70}">
      <dgm:prSet phldrT="[Text]"/>
      <dgm:spPr/>
      <dgm:t>
        <a:bodyPr/>
        <a:lstStyle/>
        <a:p>
          <a:r>
            <a:rPr lang="en-US" dirty="0" smtClean="0"/>
            <a:t>significant</a:t>
          </a:r>
          <a:endParaRPr lang="en-US" dirty="0"/>
        </a:p>
      </dgm:t>
    </dgm:pt>
    <dgm:pt modelId="{F59A1483-3417-4BFC-9F91-5806BED6746A}" type="parTrans" cxnId="{02F9AD6D-D2BC-4269-9936-E4E71CF56691}">
      <dgm:prSet/>
      <dgm:spPr/>
      <dgm:t>
        <a:bodyPr/>
        <a:lstStyle/>
        <a:p>
          <a:endParaRPr lang="en-US"/>
        </a:p>
      </dgm:t>
    </dgm:pt>
    <dgm:pt modelId="{CA9AC216-4DF3-4556-AB2C-529F2BE1D023}" type="sibTrans" cxnId="{02F9AD6D-D2BC-4269-9936-E4E71CF56691}">
      <dgm:prSet/>
      <dgm:spPr/>
      <dgm:t>
        <a:bodyPr/>
        <a:lstStyle/>
        <a:p>
          <a:endParaRPr lang="en-US"/>
        </a:p>
      </dgm:t>
    </dgm:pt>
    <dgm:pt modelId="{FD346328-DBDF-4657-BFCC-856600C22FDA}">
      <dgm:prSet phldrT="[Text]"/>
      <dgm:spPr/>
      <dgm:t>
        <a:bodyPr/>
        <a:lstStyle/>
        <a:p>
          <a:r>
            <a:rPr lang="en-US" dirty="0" smtClean="0"/>
            <a:t>events</a:t>
          </a:r>
          <a:endParaRPr lang="en-US" dirty="0"/>
        </a:p>
      </dgm:t>
    </dgm:pt>
    <dgm:pt modelId="{6A06A901-51E2-41FD-A2C3-B7C2AB5B41BD}" type="parTrans" cxnId="{E124CE03-0286-4040-A5AA-F675D5202C9F}">
      <dgm:prSet/>
      <dgm:spPr/>
      <dgm:t>
        <a:bodyPr/>
        <a:lstStyle/>
        <a:p>
          <a:endParaRPr lang="en-US"/>
        </a:p>
      </dgm:t>
    </dgm:pt>
    <dgm:pt modelId="{2DCB078A-BA81-4E1B-AD3A-3480DCCBCC7C}" type="sibTrans" cxnId="{E124CE03-0286-4040-A5AA-F675D5202C9F}">
      <dgm:prSet/>
      <dgm:spPr/>
      <dgm:t>
        <a:bodyPr/>
        <a:lstStyle/>
        <a:p>
          <a:endParaRPr lang="en-US"/>
        </a:p>
      </dgm:t>
    </dgm:pt>
    <dgm:pt modelId="{6CDAAB16-411D-4BF8-85FC-80F88E76D0EF}">
      <dgm:prSet phldrT="[Text]"/>
      <dgm:spPr/>
      <dgm:t>
        <a:bodyPr/>
        <a:lstStyle/>
        <a:p>
          <a:r>
            <a:rPr lang="en-US" dirty="0" smtClean="0"/>
            <a:t>key</a:t>
          </a:r>
          <a:endParaRPr lang="en-US" dirty="0"/>
        </a:p>
      </dgm:t>
    </dgm:pt>
    <dgm:pt modelId="{9C659E09-10E0-44F3-9264-F526BE4ACDCC}" type="parTrans" cxnId="{16A237AB-D3E2-49CA-8409-63FB86ECC484}">
      <dgm:prSet/>
      <dgm:spPr/>
      <dgm:t>
        <a:bodyPr/>
        <a:lstStyle/>
        <a:p>
          <a:endParaRPr lang="en-US"/>
        </a:p>
      </dgm:t>
    </dgm:pt>
    <dgm:pt modelId="{DB6D03C3-5B58-46B7-ADFD-20835608B198}" type="sibTrans" cxnId="{16A237AB-D3E2-49CA-8409-63FB86ECC484}">
      <dgm:prSet/>
      <dgm:spPr/>
      <dgm:t>
        <a:bodyPr/>
        <a:lstStyle/>
        <a:p>
          <a:endParaRPr lang="en-US"/>
        </a:p>
      </dgm:t>
    </dgm:pt>
    <dgm:pt modelId="{61767963-7443-4BB0-A6E0-84BF50B4F92B}">
      <dgm:prSet phldrT="[Text]"/>
      <dgm:spPr/>
      <dgm:t>
        <a:bodyPr/>
        <a:lstStyle/>
        <a:p>
          <a:r>
            <a:rPr lang="en-US" dirty="0" smtClean="0"/>
            <a:t>themes</a:t>
          </a:r>
          <a:endParaRPr lang="en-US" dirty="0"/>
        </a:p>
      </dgm:t>
    </dgm:pt>
    <dgm:pt modelId="{0A170AD2-FBDF-4B00-AF47-3528053C7065}" type="parTrans" cxnId="{6CAC9DC3-E66A-4721-B4F5-7B74C0CFE01F}">
      <dgm:prSet/>
      <dgm:spPr/>
      <dgm:t>
        <a:bodyPr/>
        <a:lstStyle/>
        <a:p>
          <a:endParaRPr lang="en-US"/>
        </a:p>
      </dgm:t>
    </dgm:pt>
    <dgm:pt modelId="{8F7386C3-77D9-44FB-B95E-F88A0F11B0DF}" type="sibTrans" cxnId="{6CAC9DC3-E66A-4721-B4F5-7B74C0CFE01F}">
      <dgm:prSet/>
      <dgm:spPr/>
      <dgm:t>
        <a:bodyPr/>
        <a:lstStyle/>
        <a:p>
          <a:endParaRPr lang="en-US"/>
        </a:p>
      </dgm:t>
    </dgm:pt>
    <dgm:pt modelId="{70990DD2-46ED-4C89-91A8-CEEA2361727B}" type="pres">
      <dgm:prSet presAssocID="{F91C45CA-B8D3-4B5C-9BAF-2A6D09F431B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037B3F-49F9-4BA4-B7A1-05970BDCB0B0}" type="pres">
      <dgm:prSet presAssocID="{C4B0FEED-A5D6-4E26-AC4C-23DEF160907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D2E1B3-E92A-4C02-BE03-BF3B0CB0CB17}" type="pres">
      <dgm:prSet presAssocID="{CE0AD8F5-08CF-403A-87A8-A4C44B897D8E}" presName="sibTrans" presStyleCnt="0"/>
      <dgm:spPr/>
    </dgm:pt>
    <dgm:pt modelId="{0363961A-6891-4C4E-AE03-83C497610F49}" type="pres">
      <dgm:prSet presAssocID="{2F8DFBB7-BE97-47EA-981E-8637F028DE7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E78124-1B2D-4F9A-8E3B-8BB27C9475D3}" type="pres">
      <dgm:prSet presAssocID="{CA9AC216-4DF3-4556-AB2C-529F2BE1D023}" presName="sibTrans" presStyleCnt="0"/>
      <dgm:spPr/>
    </dgm:pt>
    <dgm:pt modelId="{88E18433-687C-4103-B91D-099CA7E4B3E3}" type="pres">
      <dgm:prSet presAssocID="{FD346328-DBDF-4657-BFCC-856600C22FD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720B62-266E-49D6-80B8-5D7CF0844461}" type="pres">
      <dgm:prSet presAssocID="{2DCB078A-BA81-4E1B-AD3A-3480DCCBCC7C}" presName="sibTrans" presStyleCnt="0"/>
      <dgm:spPr/>
    </dgm:pt>
    <dgm:pt modelId="{5DD6C900-568B-49F9-B2DF-2AA032BE98DD}" type="pres">
      <dgm:prSet presAssocID="{6CDAAB16-411D-4BF8-85FC-80F88E76D0E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DC3194-7A06-45F4-A146-1F30594BB0CC}" type="pres">
      <dgm:prSet presAssocID="{DB6D03C3-5B58-46B7-ADFD-20835608B198}" presName="sibTrans" presStyleCnt="0"/>
      <dgm:spPr/>
    </dgm:pt>
    <dgm:pt modelId="{A79D5DA6-099B-41FB-AE55-F2304B68E5B7}" type="pres">
      <dgm:prSet presAssocID="{61767963-7443-4BB0-A6E0-84BF50B4F92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DEBE22-3CF6-4CD6-850D-528CAD4A13AE}" type="presOf" srcId="{6CDAAB16-411D-4BF8-85FC-80F88E76D0EF}" destId="{5DD6C900-568B-49F9-B2DF-2AA032BE98DD}" srcOrd="0" destOrd="0" presId="urn:microsoft.com/office/officeart/2005/8/layout/default"/>
    <dgm:cxn modelId="{6CAC9DC3-E66A-4721-B4F5-7B74C0CFE01F}" srcId="{F91C45CA-B8D3-4B5C-9BAF-2A6D09F431B3}" destId="{61767963-7443-4BB0-A6E0-84BF50B4F92B}" srcOrd="4" destOrd="0" parTransId="{0A170AD2-FBDF-4B00-AF47-3528053C7065}" sibTransId="{8F7386C3-77D9-44FB-B95E-F88A0F11B0DF}"/>
    <dgm:cxn modelId="{B132836D-2172-4D63-9581-A2D8215031DC}" type="presOf" srcId="{61767963-7443-4BB0-A6E0-84BF50B4F92B}" destId="{A79D5DA6-099B-41FB-AE55-F2304B68E5B7}" srcOrd="0" destOrd="0" presId="urn:microsoft.com/office/officeart/2005/8/layout/default"/>
    <dgm:cxn modelId="{02F9AD6D-D2BC-4269-9936-E4E71CF56691}" srcId="{F91C45CA-B8D3-4B5C-9BAF-2A6D09F431B3}" destId="{2F8DFBB7-BE97-47EA-981E-8637F028DE70}" srcOrd="1" destOrd="0" parTransId="{F59A1483-3417-4BFC-9F91-5806BED6746A}" sibTransId="{CA9AC216-4DF3-4556-AB2C-529F2BE1D023}"/>
    <dgm:cxn modelId="{2F425E39-962E-4987-BAEE-1DE173EF8ED5}" srcId="{F91C45CA-B8D3-4B5C-9BAF-2A6D09F431B3}" destId="{C4B0FEED-A5D6-4E26-AC4C-23DEF1609070}" srcOrd="0" destOrd="0" parTransId="{9614E072-733F-4C29-902B-B47714DFB7CC}" sibTransId="{CE0AD8F5-08CF-403A-87A8-A4C44B897D8E}"/>
    <dgm:cxn modelId="{16A237AB-D3E2-49CA-8409-63FB86ECC484}" srcId="{F91C45CA-B8D3-4B5C-9BAF-2A6D09F431B3}" destId="{6CDAAB16-411D-4BF8-85FC-80F88E76D0EF}" srcOrd="3" destOrd="0" parTransId="{9C659E09-10E0-44F3-9264-F526BE4ACDCC}" sibTransId="{DB6D03C3-5B58-46B7-ADFD-20835608B198}"/>
    <dgm:cxn modelId="{24638CC8-532D-4C20-A9D6-2658B9195861}" type="presOf" srcId="{2F8DFBB7-BE97-47EA-981E-8637F028DE70}" destId="{0363961A-6891-4C4E-AE03-83C497610F49}" srcOrd="0" destOrd="0" presId="urn:microsoft.com/office/officeart/2005/8/layout/default"/>
    <dgm:cxn modelId="{D825CED9-3A0C-4AA0-A83B-970BD183EC19}" type="presOf" srcId="{F91C45CA-B8D3-4B5C-9BAF-2A6D09F431B3}" destId="{70990DD2-46ED-4C89-91A8-CEEA2361727B}" srcOrd="0" destOrd="0" presId="urn:microsoft.com/office/officeart/2005/8/layout/default"/>
    <dgm:cxn modelId="{7A7D2AD2-CBDB-4388-A0AF-05B3BB51E4B1}" type="presOf" srcId="{FD346328-DBDF-4657-BFCC-856600C22FDA}" destId="{88E18433-687C-4103-B91D-099CA7E4B3E3}" srcOrd="0" destOrd="0" presId="urn:microsoft.com/office/officeart/2005/8/layout/default"/>
    <dgm:cxn modelId="{6D14D661-2EAF-47B4-A744-536BC336BBD5}" type="presOf" srcId="{C4B0FEED-A5D6-4E26-AC4C-23DEF1609070}" destId="{03037B3F-49F9-4BA4-B7A1-05970BDCB0B0}" srcOrd="0" destOrd="0" presId="urn:microsoft.com/office/officeart/2005/8/layout/default"/>
    <dgm:cxn modelId="{E124CE03-0286-4040-A5AA-F675D5202C9F}" srcId="{F91C45CA-B8D3-4B5C-9BAF-2A6D09F431B3}" destId="{FD346328-DBDF-4657-BFCC-856600C22FDA}" srcOrd="2" destOrd="0" parTransId="{6A06A901-51E2-41FD-A2C3-B7C2AB5B41BD}" sibTransId="{2DCB078A-BA81-4E1B-AD3A-3480DCCBCC7C}"/>
    <dgm:cxn modelId="{79AA8E57-476B-43F7-9E73-FF64CB5EC3EB}" type="presParOf" srcId="{70990DD2-46ED-4C89-91A8-CEEA2361727B}" destId="{03037B3F-49F9-4BA4-B7A1-05970BDCB0B0}" srcOrd="0" destOrd="0" presId="urn:microsoft.com/office/officeart/2005/8/layout/default"/>
    <dgm:cxn modelId="{D1C5F07E-D65C-4F7A-BA74-EBC88D670B54}" type="presParOf" srcId="{70990DD2-46ED-4C89-91A8-CEEA2361727B}" destId="{75D2E1B3-E92A-4C02-BE03-BF3B0CB0CB17}" srcOrd="1" destOrd="0" presId="urn:microsoft.com/office/officeart/2005/8/layout/default"/>
    <dgm:cxn modelId="{B2F7951F-CC0F-4D7D-9742-FD53132E04C1}" type="presParOf" srcId="{70990DD2-46ED-4C89-91A8-CEEA2361727B}" destId="{0363961A-6891-4C4E-AE03-83C497610F49}" srcOrd="2" destOrd="0" presId="urn:microsoft.com/office/officeart/2005/8/layout/default"/>
    <dgm:cxn modelId="{008D4221-6CCA-4907-9BE0-40FE055B3FD0}" type="presParOf" srcId="{70990DD2-46ED-4C89-91A8-CEEA2361727B}" destId="{CCE78124-1B2D-4F9A-8E3B-8BB27C9475D3}" srcOrd="3" destOrd="0" presId="urn:microsoft.com/office/officeart/2005/8/layout/default"/>
    <dgm:cxn modelId="{8CFA5F34-DE00-4424-9666-98D51F3286A5}" type="presParOf" srcId="{70990DD2-46ED-4C89-91A8-CEEA2361727B}" destId="{88E18433-687C-4103-B91D-099CA7E4B3E3}" srcOrd="4" destOrd="0" presId="urn:microsoft.com/office/officeart/2005/8/layout/default"/>
    <dgm:cxn modelId="{5C17C66F-B95E-4838-9EBA-CAF6BC65EE78}" type="presParOf" srcId="{70990DD2-46ED-4C89-91A8-CEEA2361727B}" destId="{A5720B62-266E-49D6-80B8-5D7CF0844461}" srcOrd="5" destOrd="0" presId="urn:microsoft.com/office/officeart/2005/8/layout/default"/>
    <dgm:cxn modelId="{E98720AC-7DE5-498D-94B2-7F493AC03D19}" type="presParOf" srcId="{70990DD2-46ED-4C89-91A8-CEEA2361727B}" destId="{5DD6C900-568B-49F9-B2DF-2AA032BE98DD}" srcOrd="6" destOrd="0" presId="urn:microsoft.com/office/officeart/2005/8/layout/default"/>
    <dgm:cxn modelId="{FA10ED54-3251-47D6-BD75-0C4C25BCCE21}" type="presParOf" srcId="{70990DD2-46ED-4C89-91A8-CEEA2361727B}" destId="{BFDC3194-7A06-45F4-A146-1F30594BB0CC}" srcOrd="7" destOrd="0" presId="urn:microsoft.com/office/officeart/2005/8/layout/default"/>
    <dgm:cxn modelId="{8AE30109-914A-4BE5-BB30-A1DD4F5235B8}" type="presParOf" srcId="{70990DD2-46ED-4C89-91A8-CEEA2361727B}" destId="{A79D5DA6-099B-41FB-AE55-F2304B68E5B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037B3F-49F9-4BA4-B7A1-05970BDCB0B0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err="1" smtClean="0"/>
            <a:t>Analyse</a:t>
          </a:r>
          <a:endParaRPr lang="en-US" sz="5400" kern="1200" dirty="0"/>
        </a:p>
      </dsp:txBody>
      <dsp:txXfrm>
        <a:off x="0" y="39687"/>
        <a:ext cx="3286125" cy="1971675"/>
      </dsp:txXfrm>
    </dsp:sp>
    <dsp:sp modelId="{0363961A-6891-4C4E-AE03-83C497610F49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significant</a:t>
          </a:r>
          <a:endParaRPr lang="en-US" sz="5400" kern="1200" dirty="0"/>
        </a:p>
      </dsp:txBody>
      <dsp:txXfrm>
        <a:off x="3614737" y="39687"/>
        <a:ext cx="3286125" cy="1971675"/>
      </dsp:txXfrm>
    </dsp:sp>
    <dsp:sp modelId="{88E18433-687C-4103-B91D-099CA7E4B3E3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events</a:t>
          </a:r>
          <a:endParaRPr lang="en-US" sz="5400" kern="1200" dirty="0"/>
        </a:p>
      </dsp:txBody>
      <dsp:txXfrm>
        <a:off x="7229475" y="39687"/>
        <a:ext cx="3286125" cy="1971675"/>
      </dsp:txXfrm>
    </dsp:sp>
    <dsp:sp modelId="{5DD6C900-568B-49F9-B2DF-2AA032BE98DD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key</a:t>
          </a:r>
          <a:endParaRPr lang="en-US" sz="5400" kern="1200" dirty="0"/>
        </a:p>
      </dsp:txBody>
      <dsp:txXfrm>
        <a:off x="1807368" y="2339975"/>
        <a:ext cx="3286125" cy="1971675"/>
      </dsp:txXfrm>
    </dsp:sp>
    <dsp:sp modelId="{A79D5DA6-099B-41FB-AE55-F2304B68E5B7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400" kern="1200" dirty="0" smtClean="0"/>
            <a:t>themes</a:t>
          </a:r>
          <a:endParaRPr lang="en-US" sz="5400" kern="1200" dirty="0"/>
        </a:p>
      </dsp:txBody>
      <dsp:txXfrm>
        <a:off x="5422106" y="2339975"/>
        <a:ext cx="3286125" cy="19716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CA0E-1ADA-4A60-9696-B7BB5DDF502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E28F-0D92-4AE3-BF35-774485EAA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25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CA0E-1ADA-4A60-9696-B7BB5DDF502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E28F-0D92-4AE3-BF35-774485EAA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7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CA0E-1ADA-4A60-9696-B7BB5DDF502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E28F-0D92-4AE3-BF35-774485EAA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242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CA0E-1ADA-4A60-9696-B7BB5DDF502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E28F-0D92-4AE3-BF35-774485EAA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3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CA0E-1ADA-4A60-9696-B7BB5DDF502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E28F-0D92-4AE3-BF35-774485EAA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944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CA0E-1ADA-4A60-9696-B7BB5DDF502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E28F-0D92-4AE3-BF35-774485EAA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8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CA0E-1ADA-4A60-9696-B7BB5DDF502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E28F-0D92-4AE3-BF35-774485EAA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15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CA0E-1ADA-4A60-9696-B7BB5DDF502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E28F-0D92-4AE3-BF35-774485EAA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182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CA0E-1ADA-4A60-9696-B7BB5DDF502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E28F-0D92-4AE3-BF35-774485EAA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645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CA0E-1ADA-4A60-9696-B7BB5DDF502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E28F-0D92-4AE3-BF35-774485EAA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422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5CA0E-1ADA-4A60-9696-B7BB5DDF502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1E28F-0D92-4AE3-BF35-774485EAA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18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5CA0E-1ADA-4A60-9696-B7BB5DDF5020}" type="datetimeFigureOut">
              <a:rPr lang="en-US" smtClean="0"/>
              <a:t>4/2/2014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1E28F-0D92-4AE3-BF35-774485EAA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4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Response!!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to respond to the statement </a:t>
            </a:r>
            <a:endParaRPr lang="en-US" dirty="0"/>
          </a:p>
          <a:p>
            <a:r>
              <a:rPr lang="en-US" dirty="0" err="1" smtClean="0"/>
              <a:t>Analyse</a:t>
            </a:r>
            <a:r>
              <a:rPr lang="en-US" dirty="0" smtClean="0"/>
              <a:t> how a significant event illustrated one or more key themes in a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78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Therefore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event must be pivotal in showing us the themes</a:t>
            </a:r>
          </a:p>
          <a:p>
            <a:r>
              <a:rPr lang="en-US" dirty="0" smtClean="0"/>
              <a:t>It must make our understandings clear about why it is important.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forms the basis of the philosophical start to the response.</a:t>
            </a:r>
          </a:p>
          <a:p>
            <a:r>
              <a:rPr lang="en-US" dirty="0" smtClean="0"/>
              <a:t>We need to be clear in our own minds about what it means.</a:t>
            </a:r>
          </a:p>
          <a:p>
            <a:r>
              <a:rPr lang="en-US" dirty="0" smtClean="0"/>
              <a:t>In a general sense and then to the play itself.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67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event and the link to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Make </a:t>
            </a:r>
            <a:r>
              <a:rPr lang="en-US" dirty="0" smtClean="0"/>
              <a:t>sure you are clear about the themes.</a:t>
            </a:r>
          </a:p>
          <a:p>
            <a:pPr marL="0" indent="0">
              <a:buNone/>
            </a:pPr>
            <a:r>
              <a:rPr lang="en-US" dirty="0" smtClean="0"/>
              <a:t>The word ambition is not enough. You need a statement about it.</a:t>
            </a:r>
          </a:p>
          <a:p>
            <a:pPr marL="0" indent="0">
              <a:buNone/>
            </a:pPr>
            <a:r>
              <a:rPr lang="en-US" dirty="0" smtClean="0"/>
              <a:t>Ambition determines our actions and sometimes these can be immoral and have huge consequences.</a:t>
            </a:r>
          </a:p>
          <a:p>
            <a:pPr marL="0" indent="0">
              <a:buNone/>
            </a:pPr>
            <a:r>
              <a:rPr lang="en-US" dirty="0" smtClean="0"/>
              <a:t>Fate often determines what happens to us. It is out of our hands. It makes us do things we wouldn’t otherwise do.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66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Ultimately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need to be clear about themes.</a:t>
            </a:r>
          </a:p>
          <a:p>
            <a:r>
              <a:rPr lang="en-US" dirty="0" smtClean="0"/>
              <a:t>What they are and have a clear idea about what they mean to you and to life in general.</a:t>
            </a:r>
          </a:p>
          <a:p>
            <a:r>
              <a:rPr lang="en-US" dirty="0" smtClean="0"/>
              <a:t>The text with suitable quotes.</a:t>
            </a:r>
          </a:p>
          <a:p>
            <a:r>
              <a:rPr lang="en-US" dirty="0" smtClean="0"/>
              <a:t>Follow </a:t>
            </a:r>
            <a:r>
              <a:rPr lang="en-US" smtClean="0"/>
              <a:t>the plan.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9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264" y="293298"/>
            <a:ext cx="11523453" cy="238089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the </a:t>
            </a:r>
            <a:r>
              <a:rPr lang="en-US" dirty="0" smtClean="0"/>
              <a:t>important </a:t>
            </a:r>
            <a:r>
              <a:rPr lang="en-US" dirty="0" smtClean="0"/>
              <a:t>words </a:t>
            </a:r>
            <a:r>
              <a:rPr lang="en-US" dirty="0"/>
              <a:t>in…..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err="1" smtClean="0"/>
              <a:t>Analyse</a:t>
            </a:r>
            <a:r>
              <a:rPr lang="en-US" i="1" dirty="0" smtClean="0"/>
              <a:t> </a:t>
            </a:r>
            <a:r>
              <a:rPr lang="en-US" i="1" dirty="0"/>
              <a:t>how a significant event illustrated one or more key themes in a text.</a:t>
            </a:r>
            <a:br>
              <a:rPr lang="en-US" i="1" dirty="0"/>
            </a:br>
            <a:endParaRPr lang="en-US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0401989"/>
              </p:ext>
            </p:extLst>
          </p:nvPr>
        </p:nvGraphicFramePr>
        <p:xfrm>
          <a:off x="1062487" y="219656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797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Analyse</a:t>
            </a:r>
            <a:r>
              <a:rPr lang="en-US" dirty="0" smtClean="0"/>
              <a:t> means….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apart and better understand</a:t>
            </a:r>
          </a:p>
          <a:p>
            <a:r>
              <a:rPr lang="en-US" dirty="0" smtClean="0"/>
              <a:t>Know the constituent parts.</a:t>
            </a:r>
          </a:p>
          <a:p>
            <a:pPr marL="0" indent="0">
              <a:buNone/>
            </a:pPr>
            <a:r>
              <a:rPr lang="en-US" dirty="0" smtClean="0"/>
              <a:t>Understand the terminology. Important words.</a:t>
            </a:r>
          </a:p>
          <a:p>
            <a:pPr marL="0" indent="0">
              <a:buNone/>
            </a:pPr>
            <a:r>
              <a:rPr lang="en-US" dirty="0" smtClean="0"/>
              <a:t>Know the text. </a:t>
            </a:r>
          </a:p>
          <a:p>
            <a:pPr marL="0" indent="0">
              <a:buNone/>
            </a:pPr>
            <a:r>
              <a:rPr lang="en-US" dirty="0" smtClean="0"/>
              <a:t>Quotes</a:t>
            </a:r>
          </a:p>
          <a:p>
            <a:pPr marL="0" indent="0">
              <a:buNone/>
            </a:pPr>
            <a:r>
              <a:rPr lang="en-US" dirty="0" smtClean="0"/>
              <a:t>Action</a:t>
            </a:r>
          </a:p>
          <a:p>
            <a:pPr marL="0" indent="0">
              <a:buNone/>
            </a:pPr>
            <a:r>
              <a:rPr lang="en-US" dirty="0" smtClean="0"/>
              <a:t>Structure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93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Something important</a:t>
            </a:r>
          </a:p>
          <a:p>
            <a:r>
              <a:rPr lang="en-US" dirty="0" smtClean="0"/>
              <a:t>Something that causes other things</a:t>
            </a:r>
          </a:p>
          <a:p>
            <a:r>
              <a:rPr lang="en-US" dirty="0" smtClean="0"/>
              <a:t>Something we need to understand</a:t>
            </a:r>
          </a:p>
          <a:p>
            <a:r>
              <a:rPr lang="en-US" dirty="0" smtClean="0"/>
              <a:t>Something we can see happening in other areas of the text.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01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Things that happen</a:t>
            </a:r>
          </a:p>
          <a:p>
            <a:r>
              <a:rPr lang="en-US" dirty="0" smtClean="0"/>
              <a:t>Characters involved</a:t>
            </a:r>
          </a:p>
          <a:p>
            <a:r>
              <a:rPr lang="en-US" dirty="0" smtClean="0"/>
              <a:t>Setting</a:t>
            </a:r>
          </a:p>
          <a:p>
            <a:r>
              <a:rPr lang="en-US" dirty="0" smtClean="0"/>
              <a:t>Why they happen</a:t>
            </a:r>
          </a:p>
          <a:p>
            <a:r>
              <a:rPr lang="en-US" dirty="0" smtClean="0"/>
              <a:t>What they affect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2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Things that will cause other things happening</a:t>
            </a:r>
          </a:p>
          <a:p>
            <a:r>
              <a:rPr lang="en-US" dirty="0" smtClean="0"/>
              <a:t>Things that direct the course of action</a:t>
            </a:r>
          </a:p>
          <a:p>
            <a:r>
              <a:rPr lang="en-US" dirty="0" smtClean="0"/>
              <a:t>Things that make us better understand the whole play</a:t>
            </a:r>
          </a:p>
          <a:p>
            <a:r>
              <a:rPr lang="en-US" dirty="0" smtClean="0"/>
              <a:t>Things that are intrinsic to our understanding of the themes of the play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42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Underlying ideas</a:t>
            </a:r>
          </a:p>
          <a:p>
            <a:r>
              <a:rPr lang="en-US" dirty="0" smtClean="0"/>
              <a:t>What made the text meaningful</a:t>
            </a:r>
          </a:p>
          <a:p>
            <a:r>
              <a:rPr lang="en-US" dirty="0" smtClean="0"/>
              <a:t>What gave us insights into what it means to be human</a:t>
            </a:r>
          </a:p>
          <a:p>
            <a:r>
              <a:rPr lang="en-US" dirty="0" smtClean="0"/>
              <a:t>What underpins the action.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4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begin?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philosophical look</a:t>
            </a:r>
          </a:p>
          <a:p>
            <a:r>
              <a:rPr lang="en-US" dirty="0" smtClean="0"/>
              <a:t>An unpicking in general terms of the concept</a:t>
            </a:r>
          </a:p>
          <a:p>
            <a:endParaRPr lang="en-US" dirty="0"/>
          </a:p>
          <a:p>
            <a:r>
              <a:rPr lang="en-US" dirty="0" smtClean="0"/>
              <a:t>That a significant event changes the course of action</a:t>
            </a:r>
          </a:p>
          <a:p>
            <a:r>
              <a:rPr lang="en-US" dirty="0" smtClean="0"/>
              <a:t>It shows us characters</a:t>
            </a:r>
          </a:p>
          <a:p>
            <a:r>
              <a:rPr lang="en-US" dirty="0" smtClean="0"/>
              <a:t>It precipitates action</a:t>
            </a:r>
          </a:p>
          <a:p>
            <a:r>
              <a:rPr lang="en-US" dirty="0" smtClean="0"/>
              <a:t>It creates interest</a:t>
            </a:r>
          </a:p>
          <a:p>
            <a:r>
              <a:rPr lang="en-US" dirty="0" smtClean="0"/>
              <a:t>It is contrived to show the author’s purpose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28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Author’s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</a:p>
          <a:p>
            <a:r>
              <a:rPr lang="en-US" dirty="0" smtClean="0"/>
              <a:t>What does he want us to think about? </a:t>
            </a:r>
          </a:p>
          <a:p>
            <a:r>
              <a:rPr lang="en-US" dirty="0" smtClean="0"/>
              <a:t>How we are directed by fate?</a:t>
            </a:r>
          </a:p>
          <a:p>
            <a:r>
              <a:rPr lang="en-US" dirty="0" smtClean="0"/>
              <a:t>Things happen to people, winning Lotto, by chance and determine our lives.</a:t>
            </a:r>
          </a:p>
          <a:p>
            <a:r>
              <a:rPr lang="en-US" dirty="0" smtClean="0"/>
              <a:t>How our ambition determines how we act</a:t>
            </a:r>
          </a:p>
          <a:p>
            <a:r>
              <a:rPr lang="en-US" dirty="0" smtClean="0"/>
              <a:t>How we can behave immorally when we see an advantage to ourselves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87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430</Words>
  <Application>Microsoft Office PowerPoint</Application>
  <PresentationFormat>Widescreen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The Response!!</vt:lpstr>
      <vt:lpstr>What are the important words in…..  Analyse how a significant event illustrated one or more key themes in a text. </vt:lpstr>
      <vt:lpstr>Analyse means….</vt:lpstr>
      <vt:lpstr>Significant</vt:lpstr>
      <vt:lpstr>Events</vt:lpstr>
      <vt:lpstr>Key</vt:lpstr>
      <vt:lpstr>Themes</vt:lpstr>
      <vt:lpstr>Where to begin?</vt:lpstr>
      <vt:lpstr>Author’s Purpose</vt:lpstr>
      <vt:lpstr>Therefore</vt:lpstr>
      <vt:lpstr>The event and the link to themes</vt:lpstr>
      <vt:lpstr>Ultimately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Response!!</dc:title>
  <dc:creator>Jane Dewar</dc:creator>
  <cp:lastModifiedBy>Rachel Crawford</cp:lastModifiedBy>
  <cp:revision>6</cp:revision>
  <dcterms:created xsi:type="dcterms:W3CDTF">2014-03-30T22:44:21Z</dcterms:created>
  <dcterms:modified xsi:type="dcterms:W3CDTF">2014-04-01T21:11:49Z</dcterms:modified>
</cp:coreProperties>
</file>