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30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301"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769100" cy="9906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33276" cy="4953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34256" y="0"/>
            <a:ext cx="2933276" cy="4953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76911" y="4705350"/>
            <a:ext cx="5415279" cy="44577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9408981"/>
            <a:ext cx="2933276" cy="4953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34256" y="9408981"/>
            <a:ext cx="2933276" cy="4953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0384017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Rule_of_third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Lighting" TargetMode="External"/><Relationship Id="rId7" Type="http://schemas.openxmlformats.org/officeDocument/2006/relationships/hyperlink" Target="http://en.wikipedia.org/wiki/High-key_light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Low-key_lighting" TargetMode="External"/><Relationship Id="rId5" Type="http://schemas.openxmlformats.org/officeDocument/2006/relationships/hyperlink" Target="http://en.wikipedia.org/wiki/Lighting_ratio" TargetMode="External"/><Relationship Id="rId4" Type="http://schemas.openxmlformats.org/officeDocument/2006/relationships/hyperlink" Target="http://en.wikipedia.org/wiki/Key_light"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Chiaroscuro" TargetMode="External"/><Relationship Id="rId13" Type="http://schemas.openxmlformats.org/officeDocument/2006/relationships/hyperlink" Target="http://en.wikipedia.org/wiki/Back_light" TargetMode="External"/><Relationship Id="rId3" Type="http://schemas.openxmlformats.org/officeDocument/2006/relationships/hyperlink" Target="http://en.wikipedia.org/wiki/Ambient_light" TargetMode="External"/><Relationship Id="rId7" Type="http://schemas.openxmlformats.org/officeDocument/2006/relationships/hyperlink" Target="http://en.wikipedia.org/wiki/Television" TargetMode="External"/><Relationship Id="rId12" Type="http://schemas.openxmlformats.org/officeDocument/2006/relationships/hyperlink" Target="http://en.wikipedia.org/wiki/Fill_ligh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Film" TargetMode="External"/><Relationship Id="rId11" Type="http://schemas.openxmlformats.org/officeDocument/2006/relationships/hyperlink" Target="http://en.wikipedia.org/wiki/Key_light" TargetMode="External"/><Relationship Id="rId5" Type="http://schemas.openxmlformats.org/officeDocument/2006/relationships/hyperlink" Target="http://en.wikipedia.org/wiki/Photography" TargetMode="External"/><Relationship Id="rId10" Type="http://schemas.openxmlformats.org/officeDocument/2006/relationships/hyperlink" Target="http://en.wikipedia.org/wiki/Three-point_lighting" TargetMode="External"/><Relationship Id="rId4" Type="http://schemas.openxmlformats.org/officeDocument/2006/relationships/hyperlink" Target="http://en.wikipedia.org/wiki/Stage_lighting" TargetMode="External"/><Relationship Id="rId9" Type="http://schemas.openxmlformats.org/officeDocument/2006/relationships/hyperlink" Target="http://en.wikipedia.org/wiki/Lighting" TargetMode="External"/><Relationship Id="rId14" Type="http://schemas.openxmlformats.org/officeDocument/2006/relationships/hyperlink" Target="http://en.wikipedia.org/wiki/Reflector_(photography)"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Contrast_ratio" TargetMode="External"/><Relationship Id="rId3" Type="http://schemas.openxmlformats.org/officeDocument/2006/relationships/hyperlink" Target="http://en.wikipedia.org/wiki/Stage_lighting" TargetMode="External"/><Relationship Id="rId7" Type="http://schemas.openxmlformats.org/officeDocument/2006/relationships/hyperlink" Target="http://en.wikipedia.org/wiki/Lighting_ratio"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Photography" TargetMode="External"/><Relationship Id="rId11" Type="http://schemas.openxmlformats.org/officeDocument/2006/relationships/hyperlink" Target="http://en.wikipedia.org/wiki/Key_light" TargetMode="External"/><Relationship Id="rId5" Type="http://schemas.openxmlformats.org/officeDocument/2006/relationships/hyperlink" Target="http://en.wikipedia.org/wiki/Television" TargetMode="External"/><Relationship Id="rId10" Type="http://schemas.openxmlformats.org/officeDocument/2006/relationships/hyperlink" Target="http://en.wikipedia.org/wiki/Comedy" TargetMode="External"/><Relationship Id="rId4" Type="http://schemas.openxmlformats.org/officeDocument/2006/relationships/hyperlink" Target="http://en.wikipedia.org/wiki/Film" TargetMode="External"/><Relationship Id="rId9" Type="http://schemas.openxmlformats.org/officeDocument/2006/relationships/hyperlink" Target="http://en.wikipedia.org/wiki/Sitcom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106" name="Shape 106"/>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70187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kern="1200" dirty="0" smtClean="0">
                <a:solidFill>
                  <a:schemeClr val="tx1"/>
                </a:solidFill>
                <a:effectLst/>
                <a:latin typeface="+mn-lt"/>
                <a:ea typeface="+mn-ea"/>
                <a:cs typeface="+mn-cs"/>
              </a:rPr>
              <a:t> Is the distance between the nearest and farthest objects in a scene that appear acceptably sharp in an image. In some cases, it may be desirable to have the entire image sharp, and a large DOF is appropriate. In other cases, a small DOF may be more effective, emphasizing the subject while de-emphasizing the foreground and background</a:t>
            </a:r>
            <a:endParaRPr lang="en-NZ" sz="1200" b="0" i="0" u="none" strike="noStrike" cap="none" baseline="0"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76875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169" name="Shape 169"/>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58440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This shows a scene from directly overhead, a very unnatural and strange angle. Familiar objects viewed from this angle might seem totally unrecognisable at first (umbrellas in a crowd, dancers' legs). This shot does, however, put the audience in a godlike position, looking down on the action. People can be made to look insignificant, ant-like, part of a wider scheme of things. Hitchcock (and his admirers, like Brian de Palma) is fond of this style of shot. </a:t>
            </a:r>
          </a:p>
        </p:txBody>
      </p:sp>
      <p:sp>
        <p:nvSpPr>
          <p:cNvPr id="176" name="Shape 176"/>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412115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Not so extreme as a bird's eye view. The camera is elevated above the action using a crane to give a general overview. High angles make the object photographed seem smaller, and less significant (or scary). The object or character often gets swallowed up by their setting - they become part of a wider picture. </a:t>
            </a:r>
          </a:p>
          <a:p>
            <a:pPr>
              <a:spcBef>
                <a:spcPts val="0"/>
              </a:spcBef>
              <a:buNone/>
            </a:pPr>
            <a:endParaRPr sz="1800" b="0" i="0" u="none" strike="noStrike" cap="none" baseline="0"/>
          </a:p>
        </p:txBody>
      </p:sp>
      <p:sp>
        <p:nvSpPr>
          <p:cNvPr id="183" name="Shape 183"/>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49092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 fairly neutral shot; the camera is positioned as though it is a human actually observing a scene, so that eg actors' heads are on a level with the focus. The camera will be placed approximately five to six feet from the ground. </a:t>
            </a:r>
          </a:p>
        </p:txBody>
      </p:sp>
      <p:sp>
        <p:nvSpPr>
          <p:cNvPr id="190" name="Shape 190"/>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34759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These increase height (useful for short actors like Tom Cruise or James McAvoy) and give a sense of speeded motion. Low angles help give a sense of confusion to a viewer, of powerlessness within the action of a scene. The background of a low angle shot will tend to be just sky or ceiling, the lack of detail about the setting adding to the disorientation of the viewer. The added height of the object may make it inspire fear and insecurity in the viewer, who is psychologically dominated by the figure on the screen.</a:t>
            </a:r>
          </a:p>
        </p:txBody>
      </p:sp>
      <p:sp>
        <p:nvSpPr>
          <p:cNvPr id="197" name="Shape 19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03161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Sometimes the camera is tilted (ie is not placed horizontal to floor level), to suggest imbalance, transition and instability (very popular in horror movies). This technique is used to suggest POINT-OF-View shots (ie when the camera becomes the 'eyes' of one particular character,seeing what they see — a hand held camera is often used for this. </a:t>
            </a:r>
          </a:p>
          <a:p>
            <a:pPr>
              <a:spcBef>
                <a:spcPts val="0"/>
              </a:spcBef>
              <a:buNone/>
            </a:pPr>
            <a:endParaRPr sz="1800" b="0" i="0" u="none" strike="noStrike" cap="none" baseline="0"/>
          </a:p>
        </p:txBody>
      </p:sp>
      <p:sp>
        <p:nvSpPr>
          <p:cNvPr id="204" name="Shape 204"/>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69609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210" name="Shape 210"/>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90340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217" name="Shape 21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35545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4" name="Shape 224"/>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 movement which scans a scene horizontally. The camera is placed on a tripod, which operates as a stationary axis point as the camera is turned, often to follow a moving object which is kept in the middle of the frame. </a:t>
            </a:r>
          </a:p>
        </p:txBody>
      </p:sp>
      <p:sp>
        <p:nvSpPr>
          <p:cNvPr id="225" name="Shape 225"/>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4370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113" name="Shape 113"/>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5846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 movement which scans a scene vertically, otherwise similar to a pan. </a:t>
            </a:r>
          </a:p>
        </p:txBody>
      </p:sp>
      <p:sp>
        <p:nvSpPr>
          <p:cNvPr id="233" name="Shape 233"/>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19751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 zoom lens contains a mechanism that changes the magnification of an image. On a still camera, this means that the photographer can get a 'close up' shot while still being some distance from the subject. A video zoom lens can change the position of the audience, either very quickly (a smash zoom) or slowly, without moving the camera an inch, thus saving a lot of time and trouble. The drawbacks to zoom use include the fact that while a dolly shot involves a steady movement similar to the focusing change in the human eye, the zoom lens tends to be jerky (unless used very slowly) and to distort an image, making objects appear closer together than they really are. Zoom lenses are also drastically over-used by many directors (including those holding palmcorders), who try to give the impression of movement and excitement in a scene where it does not exist. Use with caution - and a tripod!</a:t>
            </a:r>
          </a:p>
        </p:txBody>
      </p:sp>
      <p:sp>
        <p:nvSpPr>
          <p:cNvPr id="248" name="Shape 248"/>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782183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Sometimes called TRUCKING or TRACKING shots. The camera is placed on a moving vehicle and moves alongside the action, generally following a moving figure or object. Complicated dolly shots will involve a track being laid on set for the camera to follow, hence the name. The camera might be mounted on a car, a plane, or even a shopping trolley (good method for independent film-makers looking to save a few dollars). A dolly shot may be a good way of portraying movement, the journey of a character for instance, or for moving from a long shot to a close-up, gradually focusing the audience on a particular object or character. </a:t>
            </a:r>
          </a:p>
        </p:txBody>
      </p:sp>
      <p:sp>
        <p:nvSpPr>
          <p:cNvPr id="263" name="Shape 263"/>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81462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The hand-held movie camera first saw widespread use during World War II, when news reporters took their windup Arriflexes and Eyemos into the heat of battle, producing some of the most arresting footage of the twentieth century. After the war, it took a while for commercially produced movies to catch up, and documentary makers led the way, demanding the production of smaller, lighter cameras that could be moved in and out of a scene with speed, producing a "fly-on-the-wall" effect.This aesthetic took a while to catch on with mainstream Hollywood, as it gives a jerky, ragged effect, totally at odds with the organised smoothness of a dolly shot. The Steadicam (a heavy contraption which is attached a camera to an operator by a harness. The camera is stabilized so it moves independently) was debuted in Marathon Man (1976), bringing a new smoothness to hand held camera movement and has been used to great effect in movies and TV shows ever since. No "walk and talk" sequence would be complete without one. Hand held cameras denote a certain kind of gritty realism, and they can make the audience feel as though they are part of a scene, rather than viewing it from a detached, frozen position.</a:t>
            </a:r>
          </a:p>
        </p:txBody>
      </p:sp>
      <p:sp>
        <p:nvSpPr>
          <p:cNvPr id="270" name="Shape 270"/>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6030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6" name="Shape 27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Basically, dolly-shots-in-the-air. A crane (or jib), is a large, heavy piece of equipment, but is a useful way of moving a camera - it can move up, down, left, right, swooping in on action or moving diagonally out of it. The camera operator and camera are counter-balanced by a heavy weight, and trust their safety to a skilled crane/jib operator.</a:t>
            </a:r>
          </a:p>
        </p:txBody>
      </p:sp>
      <p:sp>
        <p:nvSpPr>
          <p:cNvPr id="277" name="Shape 27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46277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An exciting variation of a crane shot, usually taken from a helicopter. This is often used at the beginning of a film, in order to establish setting and movement. A helicopter is like a particularly flexible sort of crane - it can go anywhere, keep up with anything, move in and out of a scene, and convey real drama and exhilaration — so long as you don't need to get too close to your actors or use location sound with the shots. </a:t>
            </a:r>
          </a:p>
        </p:txBody>
      </p:sp>
      <p:sp>
        <p:nvSpPr>
          <p:cNvPr id="284" name="Shape 284"/>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40658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291" name="Shape 291"/>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882236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800" b="0" i="0" u="sng" strike="noStrike" cap="none" baseline="0">
                <a:solidFill>
                  <a:schemeClr val="hlink"/>
                </a:solidFill>
                <a:hlinkClick r:id="rId3"/>
              </a:rPr>
              <a:t>The Rule of Thirds</a:t>
            </a:r>
            <a:r>
              <a:rPr lang="en-NZ" sz="1800" b="0" i="0" u="none" strike="noStrike" cap="none" baseline="0"/>
              <a:t> is a good principle to keep in mind when arranging your subject matter within your photo: Imagine two horizontal and two vertical lines dividing your photo into thirds with four intersecting points—just like a tic-tac-toe board. The Rule suggests that you place your main subject where the lines cross rather than centered in the frame, and situating the horizon on the upper or lower line usually makes a well-composed landscape photo. For portraits, placing the person’s face where lines cross can make a more compelling photo than if the person is centered. </a:t>
            </a:r>
          </a:p>
        </p:txBody>
      </p:sp>
      <p:sp>
        <p:nvSpPr>
          <p:cNvPr id="298" name="Shape 298"/>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789083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8" name="Shape 308"/>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09" name="Shape 309"/>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656959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800" b="0" i="0" u="none" strike="noStrike" cap="none" baseline="0"/>
              <a:t>Creates the idea of lots of empty space around Lester and shows his isolation from those around him.</a:t>
            </a:r>
          </a:p>
        </p:txBody>
      </p:sp>
      <p:sp>
        <p:nvSpPr>
          <p:cNvPr id="316" name="Shape 316"/>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8773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120" name="Shape 120"/>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252194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30" name="Shape 330"/>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24484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800" b="0" i="0" u="none" strike="noStrike" cap="none" baseline="0"/>
              <a:t>In television, film, stage, or photographic lighting, a </a:t>
            </a:r>
            <a:r>
              <a:rPr lang="en-NZ" sz="1800" b="1" i="0" u="none" strike="noStrike" cap="none" baseline="0"/>
              <a:t>fill light</a:t>
            </a:r>
            <a:r>
              <a:rPr lang="en-NZ" sz="1800" b="0" i="0" u="none" strike="noStrike" cap="none" baseline="0"/>
              <a:t> (often simply </a:t>
            </a:r>
            <a:r>
              <a:rPr lang="en-NZ" sz="1800" b="1" i="0" u="none" strike="noStrike" cap="none" baseline="0"/>
              <a:t>fill</a:t>
            </a:r>
            <a:r>
              <a:rPr lang="en-NZ" sz="1800" b="0" i="0" u="none" strike="noStrike" cap="none" baseline="0"/>
              <a:t>) may be used to reduce the contrast of a scene and provide some illumination for the areas of the image that are in shadow. A common </a:t>
            </a:r>
            <a:r>
              <a:rPr lang="en-NZ" sz="1800" b="0" i="0" u="sng" strike="noStrike" cap="none" baseline="0">
                <a:solidFill>
                  <a:schemeClr val="hlink"/>
                </a:solidFill>
                <a:hlinkClick r:id="rId3"/>
              </a:rPr>
              <a:t>lighting</a:t>
            </a:r>
            <a:r>
              <a:rPr lang="en-NZ" sz="1800" b="0" i="0" u="none" strike="noStrike" cap="none" baseline="0"/>
              <a:t> setup places the fill light on the lens axis, roughly perpendicular to the </a:t>
            </a:r>
            <a:r>
              <a:rPr lang="en-NZ" sz="1800" b="0" i="0" u="sng" strike="noStrike" cap="none" baseline="0">
                <a:solidFill>
                  <a:schemeClr val="hlink"/>
                </a:solidFill>
                <a:hlinkClick r:id="rId4"/>
              </a:rPr>
              <a:t>key light</a:t>
            </a:r>
            <a:r>
              <a:rPr lang="en-NZ" sz="1800" b="0" i="0" u="none" strike="noStrike" cap="none" baseline="0"/>
              <a:t>.</a:t>
            </a:r>
          </a:p>
          <a:p>
            <a:pPr>
              <a:spcBef>
                <a:spcPts val="0"/>
              </a:spcBef>
              <a:buNone/>
            </a:pPr>
            <a:r>
              <a:rPr lang="en-NZ" sz="1800" b="0" i="0" u="none" strike="noStrike" cap="none" baseline="0"/>
              <a:t>The fill light is often softer and, by definition, less intense than the key light. The </a:t>
            </a:r>
            <a:r>
              <a:rPr lang="en-NZ" sz="1800" b="0" i="0" u="sng" strike="noStrike" cap="none" baseline="0">
                <a:solidFill>
                  <a:schemeClr val="hlink"/>
                </a:solidFill>
                <a:hlinkClick r:id="rId5"/>
              </a:rPr>
              <a:t>ratio</a:t>
            </a:r>
            <a:r>
              <a:rPr lang="en-NZ" sz="1800" b="0" i="0" u="none" strike="noStrike" cap="none" baseline="0"/>
              <a:t> between light and shadow depends on the desired effect. For example, a fill light that is a small fraction of the power of the key light will produce very high-contrast or </a:t>
            </a:r>
            <a:r>
              <a:rPr lang="en-NZ" sz="1800" b="0" i="0" u="sng" strike="noStrike" cap="none" baseline="0">
                <a:solidFill>
                  <a:schemeClr val="hlink"/>
                </a:solidFill>
                <a:hlinkClick r:id="rId6"/>
              </a:rPr>
              <a:t>low-key lighting</a:t>
            </a:r>
            <a:r>
              <a:rPr lang="en-NZ" sz="1800" b="0" i="0" u="none" strike="noStrike" cap="none" baseline="0"/>
              <a:t>, while filling with half or more of the key light power will produce a </a:t>
            </a:r>
            <a:r>
              <a:rPr lang="en-NZ" sz="1800" b="0" i="0" u="sng" strike="noStrike" cap="none" baseline="0">
                <a:solidFill>
                  <a:schemeClr val="hlink"/>
                </a:solidFill>
                <a:hlinkClick r:id="rId7"/>
              </a:rPr>
              <a:t>high key</a:t>
            </a:r>
            <a:r>
              <a:rPr lang="en-NZ" sz="1800" b="0" i="0" u="none" strike="noStrike" cap="none" baseline="0"/>
              <a:t>, low-contrast tone.</a:t>
            </a:r>
            <a:r>
              <a:rPr lang="en-NZ" sz="1800" b="0" i="0" u="none" strike="noStrike" cap="none" baseline="30000"/>
              <a:t>[1]</a:t>
            </a:r>
          </a:p>
          <a:p>
            <a:pPr>
              <a:spcBef>
                <a:spcPts val="0"/>
              </a:spcBef>
              <a:buNone/>
            </a:pPr>
            <a:endParaRPr sz="1800" b="0" i="0" u="none" strike="noStrike" cap="none" baseline="0"/>
          </a:p>
        </p:txBody>
      </p:sp>
      <p:sp>
        <p:nvSpPr>
          <p:cNvPr id="337" name="Shape 33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457945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3" name="Shape 343"/>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800" b="1" i="0" u="none" strike="noStrike" cap="none" baseline="0"/>
              <a:t>Low-key lighting</a:t>
            </a:r>
            <a:r>
              <a:rPr lang="en-NZ" sz="1800" b="0" i="0" u="none" strike="noStrike" cap="none" baseline="0"/>
              <a:t> (or </a:t>
            </a:r>
            <a:r>
              <a:rPr lang="en-NZ" sz="1800" b="1" i="0" u="sng" strike="noStrike" cap="none" baseline="0">
                <a:solidFill>
                  <a:schemeClr val="hlink"/>
                </a:solidFill>
                <a:hlinkClick r:id="rId3"/>
              </a:rPr>
              <a:t>ambient lighting</a:t>
            </a:r>
            <a:r>
              <a:rPr lang="en-NZ" sz="1800" b="0" i="0" u="none" strike="noStrike" cap="none" baseline="0"/>
              <a:t>) is a style of </a:t>
            </a:r>
            <a:r>
              <a:rPr lang="en-NZ" sz="1800" b="0" i="0" u="sng" strike="noStrike" cap="none" baseline="0">
                <a:solidFill>
                  <a:schemeClr val="hlink"/>
                </a:solidFill>
                <a:hlinkClick r:id="rId4"/>
              </a:rPr>
              <a:t>lighting</a:t>
            </a:r>
            <a:r>
              <a:rPr lang="en-NZ" sz="1800" b="0" i="0" u="none" strike="noStrike" cap="none" baseline="0"/>
              <a:t> for </a:t>
            </a:r>
            <a:r>
              <a:rPr lang="en-NZ" sz="1800" b="0" i="0" u="sng" strike="noStrike" cap="none" baseline="0">
                <a:solidFill>
                  <a:schemeClr val="hlink"/>
                </a:solidFill>
                <a:hlinkClick r:id="rId5"/>
              </a:rPr>
              <a:t>photography</a:t>
            </a:r>
            <a:r>
              <a:rPr lang="en-NZ" sz="1800" b="0" i="0" u="none" strike="noStrike" cap="none" baseline="0"/>
              <a:t>, </a:t>
            </a:r>
            <a:r>
              <a:rPr lang="en-NZ" sz="1800" b="0" i="0" u="sng" strike="noStrike" cap="none" baseline="0">
                <a:solidFill>
                  <a:schemeClr val="hlink"/>
                </a:solidFill>
                <a:hlinkClick r:id="rId6"/>
              </a:rPr>
              <a:t>film</a:t>
            </a:r>
            <a:r>
              <a:rPr lang="en-NZ" sz="1800" b="0" i="0" u="none" strike="noStrike" cap="none" baseline="0"/>
              <a:t> or </a:t>
            </a:r>
            <a:r>
              <a:rPr lang="en-NZ" sz="1800" b="0" i="0" u="sng" strike="noStrike" cap="none" baseline="0">
                <a:solidFill>
                  <a:schemeClr val="hlink"/>
                </a:solidFill>
                <a:hlinkClick r:id="rId7"/>
              </a:rPr>
              <a:t>television</a:t>
            </a:r>
            <a:r>
              <a:rPr lang="en-NZ" sz="1800" b="0" i="0" u="none" strike="noStrike" cap="none" baseline="0"/>
              <a:t>. It attempts to create a </a:t>
            </a:r>
            <a:r>
              <a:rPr lang="en-NZ" sz="1800" b="0" i="0" u="sng" strike="noStrike" cap="none" baseline="0">
                <a:solidFill>
                  <a:schemeClr val="hlink"/>
                </a:solidFill>
                <a:hlinkClick r:id="rId8"/>
              </a:rPr>
              <a:t>chiaroscuro</a:t>
            </a:r>
            <a:r>
              <a:rPr lang="en-NZ" sz="1800" b="0" i="0" u="none" strike="noStrike" cap="none" baseline="0"/>
              <a:t> effect. In traditional photographic </a:t>
            </a:r>
            <a:r>
              <a:rPr lang="en-NZ" sz="1800" b="0" i="0" u="sng" strike="noStrike" cap="none" baseline="0">
                <a:solidFill>
                  <a:schemeClr val="hlink"/>
                </a:solidFill>
                <a:hlinkClick r:id="rId9"/>
              </a:rPr>
              <a:t>lighting</a:t>
            </a:r>
            <a:r>
              <a:rPr lang="en-NZ" sz="1800" b="0" i="0" u="none" strike="noStrike" cap="none" baseline="0"/>
              <a:t>, </a:t>
            </a:r>
            <a:r>
              <a:rPr lang="en-NZ" sz="1800" b="0" i="0" u="sng" strike="noStrike" cap="none" baseline="0">
                <a:solidFill>
                  <a:schemeClr val="hlink"/>
                </a:solidFill>
                <a:hlinkClick r:id="rId10"/>
              </a:rPr>
              <a:t>three-point lighting</a:t>
            </a:r>
            <a:r>
              <a:rPr lang="en-NZ" sz="1800" b="0" i="0" u="none" strike="noStrike" cap="none" baseline="0"/>
              <a:t> uses a </a:t>
            </a:r>
            <a:r>
              <a:rPr lang="en-NZ" sz="1800" b="0" i="0" u="sng" strike="noStrike" cap="none" baseline="0">
                <a:solidFill>
                  <a:schemeClr val="hlink"/>
                </a:solidFill>
                <a:hlinkClick r:id="rId11"/>
              </a:rPr>
              <a:t>key light</a:t>
            </a:r>
            <a:r>
              <a:rPr lang="en-NZ" sz="1800" b="0" i="0" u="none" strike="noStrike" cap="none" baseline="0"/>
              <a:t>, a </a:t>
            </a:r>
            <a:r>
              <a:rPr lang="en-NZ" sz="1800" b="0" i="0" u="sng" strike="noStrike" cap="none" baseline="0">
                <a:solidFill>
                  <a:schemeClr val="hlink"/>
                </a:solidFill>
                <a:hlinkClick r:id="rId12"/>
              </a:rPr>
              <a:t>fill light</a:t>
            </a:r>
            <a:r>
              <a:rPr lang="en-NZ" sz="1800" b="0" i="0" u="none" strike="noStrike" cap="none" baseline="0"/>
              <a:t>, and a </a:t>
            </a:r>
            <a:r>
              <a:rPr lang="en-NZ" sz="1800" b="0" i="0" u="sng" strike="noStrike" cap="none" baseline="0">
                <a:solidFill>
                  <a:schemeClr val="hlink"/>
                </a:solidFill>
                <a:hlinkClick r:id="rId13"/>
              </a:rPr>
              <a:t>back light</a:t>
            </a:r>
            <a:r>
              <a:rPr lang="en-NZ" sz="1800" b="0" i="0" u="none" strike="noStrike" cap="none" baseline="0"/>
              <a:t> for even illumination. Low-key lighting requires only one key light, optionally controlled with a fill light or a simple </a:t>
            </a:r>
            <a:r>
              <a:rPr lang="en-NZ" sz="1800" b="0" i="0" u="sng" strike="noStrike" cap="none" baseline="0">
                <a:solidFill>
                  <a:schemeClr val="hlink"/>
                </a:solidFill>
                <a:hlinkClick r:id="rId14"/>
              </a:rPr>
              <a:t>reflector</a:t>
            </a:r>
            <a:r>
              <a:rPr lang="en-NZ" sz="1800" b="0" i="0" u="none" strike="noStrike" cap="none" baseline="0"/>
              <a:t>.</a:t>
            </a:r>
          </a:p>
        </p:txBody>
      </p:sp>
      <p:sp>
        <p:nvSpPr>
          <p:cNvPr id="344" name="Shape 344"/>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821135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800" b="1" i="0" u="none" strike="noStrike" cap="none" baseline="0"/>
              <a:t>High-key lighting</a:t>
            </a:r>
            <a:r>
              <a:rPr lang="en-NZ" sz="1800" b="0" i="0" u="none" strike="noStrike" cap="none" baseline="0"/>
              <a:t> is a style of </a:t>
            </a:r>
            <a:r>
              <a:rPr lang="en-NZ" sz="1800" b="0" i="0" u="sng" strike="noStrike" cap="none" baseline="0">
                <a:solidFill>
                  <a:schemeClr val="hlink"/>
                </a:solidFill>
                <a:hlinkClick r:id="rId3"/>
              </a:rPr>
              <a:t>lighting</a:t>
            </a:r>
            <a:r>
              <a:rPr lang="en-NZ" sz="1800" b="0" i="0" u="none" strike="noStrike" cap="none" baseline="0"/>
              <a:t> for </a:t>
            </a:r>
            <a:r>
              <a:rPr lang="en-NZ" sz="1800" b="0" i="0" u="sng" strike="noStrike" cap="none" baseline="0">
                <a:solidFill>
                  <a:schemeClr val="hlink"/>
                </a:solidFill>
                <a:hlinkClick r:id="rId4"/>
              </a:rPr>
              <a:t>film</a:t>
            </a:r>
            <a:r>
              <a:rPr lang="en-NZ" sz="1800" b="0" i="0" u="none" strike="noStrike" cap="none" baseline="0"/>
              <a:t>, </a:t>
            </a:r>
            <a:r>
              <a:rPr lang="en-NZ" sz="1800" b="0" i="0" u="sng" strike="noStrike" cap="none" baseline="0">
                <a:solidFill>
                  <a:schemeClr val="hlink"/>
                </a:solidFill>
                <a:hlinkClick r:id="rId5"/>
              </a:rPr>
              <a:t>television</a:t>
            </a:r>
            <a:r>
              <a:rPr lang="en-NZ" sz="1800" b="0" i="0" u="none" strike="noStrike" cap="none" baseline="0"/>
              <a:t>, or </a:t>
            </a:r>
            <a:r>
              <a:rPr lang="en-NZ" sz="1800" b="0" i="0" u="sng" strike="noStrike" cap="none" baseline="0">
                <a:solidFill>
                  <a:schemeClr val="hlink"/>
                </a:solidFill>
                <a:hlinkClick r:id="rId6"/>
              </a:rPr>
              <a:t>photography</a:t>
            </a:r>
            <a:r>
              <a:rPr lang="en-NZ" sz="1800" b="0" i="0" u="none" strike="noStrike" cap="none" baseline="0"/>
              <a:t> that aims to reduce the </a:t>
            </a:r>
            <a:r>
              <a:rPr lang="en-NZ" sz="1800" b="0" i="0" u="sng" strike="noStrike" cap="none" baseline="0">
                <a:solidFill>
                  <a:schemeClr val="hlink"/>
                </a:solidFill>
                <a:hlinkClick r:id="rId7"/>
              </a:rPr>
              <a:t>lighting ratio</a:t>
            </a:r>
            <a:r>
              <a:rPr lang="en-NZ" sz="1800" b="0" i="0" u="none" strike="noStrike" cap="none" baseline="0"/>
              <a:t> present in the scene. This was originally done partly for technological reasons, since early film and television did not deal well with high </a:t>
            </a:r>
            <a:r>
              <a:rPr lang="en-NZ" sz="1800" b="0" i="0" u="sng" strike="noStrike" cap="none" baseline="0">
                <a:solidFill>
                  <a:schemeClr val="hlink"/>
                </a:solidFill>
                <a:hlinkClick r:id="rId8"/>
              </a:rPr>
              <a:t>contrast ratios</a:t>
            </a:r>
            <a:r>
              <a:rPr lang="en-NZ" sz="1800" b="0" i="0" u="none" strike="noStrike" cap="none" baseline="0"/>
              <a:t>, but now is used to suggest an upbeat mood. It is often used in </a:t>
            </a:r>
            <a:r>
              <a:rPr lang="en-NZ" sz="1800" b="0" i="0" u="sng" strike="noStrike" cap="none" baseline="0">
                <a:solidFill>
                  <a:schemeClr val="hlink"/>
                </a:solidFill>
                <a:hlinkClick r:id="rId9"/>
              </a:rPr>
              <a:t>sitcoms</a:t>
            </a:r>
            <a:r>
              <a:rPr lang="en-NZ" sz="1800" b="0" i="0" u="none" strike="noStrike" cap="none" baseline="0"/>
              <a:t> and </a:t>
            </a:r>
            <a:r>
              <a:rPr lang="en-NZ" sz="1800" b="0" i="0" u="sng" strike="noStrike" cap="none" baseline="0">
                <a:solidFill>
                  <a:schemeClr val="hlink"/>
                </a:solidFill>
                <a:hlinkClick r:id="rId10"/>
              </a:rPr>
              <a:t>comedies</a:t>
            </a:r>
            <a:r>
              <a:rPr lang="en-NZ" sz="1800" b="0" i="0" u="none" strike="noStrike" cap="none" baseline="0"/>
              <a:t>. High-key lighting is usually quite homogeneous and free from dark shadows. The terminology comes from the </a:t>
            </a:r>
            <a:r>
              <a:rPr lang="en-NZ" sz="1800" b="0" i="0" u="sng" strike="noStrike" cap="none" baseline="0">
                <a:solidFill>
                  <a:schemeClr val="hlink"/>
                </a:solidFill>
                <a:hlinkClick r:id="rId11"/>
              </a:rPr>
              <a:t>key light</a:t>
            </a:r>
            <a:r>
              <a:rPr lang="en-NZ" sz="1800" b="0" i="0" u="none" strike="noStrike" cap="none" baseline="0"/>
              <a:t> (main light).</a:t>
            </a:r>
          </a:p>
        </p:txBody>
      </p:sp>
      <p:sp>
        <p:nvSpPr>
          <p:cNvPr id="351" name="Shape 351"/>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518042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0"/>
          </p:nvPr>
        </p:nvSpPr>
        <p:spPr/>
        <p:txBody>
          <a:bodyPr/>
          <a:lstStyle/>
          <a:p>
            <a:endParaRPr lang="en-NZ"/>
          </a:p>
        </p:txBody>
      </p:sp>
    </p:spTree>
    <p:extLst>
      <p:ext uri="{BB962C8B-B14F-4D97-AF65-F5344CB8AC3E}">
        <p14:creationId xmlns:p14="http://schemas.microsoft.com/office/powerpoint/2010/main" val="995956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7" name="Shape 357"/>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58" name="Shape 358"/>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960329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4" name="Shape 364"/>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65" name="Shape 365"/>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839585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1" name="Shape 371"/>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72" name="Shape 372"/>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4081753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79" name="Shape 379"/>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92933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86" name="Shape 386"/>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60913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This can be taken from as much as a quarter of a mile away, and is generally used as a scene-setting, establishing shot. It normally shows an EXTERIOR, eg the outside of a building, or a landscape, and is often used to show scenes of thrilling action eg in a war film or disaster movie. There will be very little detail visible in the shot, it's meant to give a general impression rather than specific information.</a:t>
            </a:r>
          </a:p>
        </p:txBody>
      </p:sp>
      <p:sp>
        <p:nvSpPr>
          <p:cNvPr id="127" name="Shape 12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669721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2" name="Shape 392"/>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93" name="Shape 393"/>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115043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00" name="Shape 400"/>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1" u="none" strike="noStrike" cap="none" baseline="0">
                <a:solidFill>
                  <a:schemeClr val="dk1"/>
                </a:solidFill>
                <a:latin typeface="Calibri"/>
                <a:ea typeface="Calibri"/>
                <a:cs typeface="Calibri"/>
                <a:sym typeface="Calibri"/>
              </a:rPr>
              <a:t>Gone with the Wind </a:t>
            </a:r>
            <a:r>
              <a:rPr lang="en-NZ" sz="1200" b="0" i="0" u="none" strike="noStrike" cap="none" baseline="0">
                <a:solidFill>
                  <a:schemeClr val="dk1"/>
                </a:solidFill>
                <a:latin typeface="Calibri"/>
                <a:ea typeface="Calibri"/>
                <a:cs typeface="Calibri"/>
                <a:sym typeface="Calibri"/>
              </a:rPr>
              <a:t>, for example, has a larger-than-life quality in keeping with the film's inflation of a romantic melodrama to pseudo-epic proportions. The film's impossibly lush and glossy environment is historically accurate, but far too rich (and clean) for a truly realistic depiction of the antebellum South. This somewhat overstuffed environment can no doubt partly be attributed to the pretensions of </a:t>
            </a:r>
            <a:r>
              <a:rPr lang="en-NZ" sz="1200" b="0" i="1" u="none" strike="noStrike" cap="none" baseline="0">
                <a:solidFill>
                  <a:schemeClr val="dk1"/>
                </a:solidFill>
                <a:latin typeface="Calibri"/>
                <a:ea typeface="Calibri"/>
                <a:cs typeface="Calibri"/>
                <a:sym typeface="Calibri"/>
              </a:rPr>
              <a:t>GWTW </a:t>
            </a:r>
            <a:r>
              <a:rPr lang="en-NZ" sz="1200" b="0" i="0" u="none" strike="noStrike" cap="none" baseline="0">
                <a:solidFill>
                  <a:schemeClr val="dk1"/>
                </a:solidFill>
                <a:latin typeface="Calibri"/>
                <a:ea typeface="Calibri"/>
                <a:cs typeface="Calibri"/>
                <a:sym typeface="Calibri"/>
              </a:rPr>
              <a:t>'s producer, David O. Selznick. </a:t>
            </a:r>
          </a:p>
        </p:txBody>
      </p:sp>
      <p:sp>
        <p:nvSpPr>
          <p:cNvPr id="401" name="Shape 401"/>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602105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08" name="Shape 408"/>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409" name="Shape 409"/>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180857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6" name="Shape 416"/>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417" name="Shape 417"/>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71213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23" name="Shape 423"/>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424" name="Shape 424"/>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170871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431" name="Shape 431"/>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251246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7" name="Shape 437"/>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438" name="Shape 438"/>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92150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This is the most difficult to categorise precisely, but is generally one which shows the image as approximately "life" size i.e. corresponding to the real distance between the audience and the screen in a cinema (the figure of a man would appear as six feet tall). This category includes the FULL SHOT showing the entire human body, with the head near the top of the frame and the feet near the bottom. While the focus is on characters, plenty of background detail still emerges: we can tell Harry and Slughorn are in a classroom, most probably potions because of all the jars.</a:t>
            </a:r>
          </a:p>
        </p:txBody>
      </p:sp>
      <p:sp>
        <p:nvSpPr>
          <p:cNvPr id="134" name="Shape 134"/>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25289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Contains a figure from the knees/waist up and is normally used for dialogue scenes, or to show some detail of action. Variations on this include the TWO SHOT (containing two figures from the waist up) and the THREE SHOT (contains 3 figures...). NB. Any more than three figures and the shot tends to become a long shot. Background detail is minimal, probably because location has been established earlier in the scene - the audience already know where they are and now want to focus on dialogue and character interation. Another variation in this category is the OVER-THE-SHOULDER-SHOT, which positions the camera behind one figure, revealing the other figure, and part of the first figure's back, head and shoulder.</a:t>
            </a:r>
          </a:p>
        </p:txBody>
      </p:sp>
      <p:sp>
        <p:nvSpPr>
          <p:cNvPr id="141" name="Shape 141"/>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87030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148" name="Shape 148"/>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364366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This shows very little background, and concentrates on either a face, or a specific detail of mise en scène. Everything else is just a blur in the background. This shot magnifies the object (think of how big it looks on a cinema screen) and shows the importance of things, be it words written on paper, or the expression on someone's face. The close-up takes us into the mind of a character. In reality, we only let people that we really trust get THAT close to our face - mothers, children and lovers, usually - so a close up of a face is a very intimate shot. A film-maker may use this to make us feel extra comfortable or extremely uncomfortable about a character, and usually uses a zoom lens in order to get the required framing.</a:t>
            </a:r>
          </a:p>
        </p:txBody>
      </p:sp>
      <p:sp>
        <p:nvSpPr>
          <p:cNvPr id="155" name="Shape 155"/>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12709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76911" y="4705350"/>
            <a:ext cx="5415279" cy="4457700"/>
          </a:xfrm>
          <a:prstGeom prst="rect">
            <a:avLst/>
          </a:prstGeom>
          <a:noFill/>
          <a:ln>
            <a:noFill/>
          </a:ln>
        </p:spPr>
        <p:txBody>
          <a:bodyPr lIns="91425" tIns="45700" rIns="91425" bIns="45700" anchor="t" anchorCtr="0">
            <a:noAutofit/>
          </a:bodyPr>
          <a:lstStyle/>
          <a:p>
            <a:pPr>
              <a:spcBef>
                <a:spcPts val="0"/>
              </a:spcBef>
              <a:buNone/>
            </a:pPr>
            <a:r>
              <a:rPr lang="en-NZ" sz="1200" b="0" i="0" u="none" strike="noStrike" cap="none" baseline="0">
                <a:solidFill>
                  <a:schemeClr val="dk1"/>
                </a:solidFill>
                <a:latin typeface="Calibri"/>
                <a:ea typeface="Calibri"/>
                <a:cs typeface="Calibri"/>
                <a:sym typeface="Calibri"/>
              </a:rPr>
              <a:t>As its name suggests, an extreme version of the close up, generally magnifying beyond what the human eye would experience in reality. An extreme close-up of a face, for instance, would show only the mouth or eyes, with no background detail whatsoever. This is a very artificial shot, and can be used for dramatic effect. The tight focus required means that extra care must be taken when setting up and lighting the shot - the slightest camera shake or error in focal length is very noticeable.</a:t>
            </a:r>
          </a:p>
        </p:txBody>
      </p:sp>
      <p:sp>
        <p:nvSpPr>
          <p:cNvPr id="162" name="Shape 162"/>
          <p:cNvSpPr txBox="1">
            <a:spLocks noGrp="1"/>
          </p:cNvSpPr>
          <p:nvPr>
            <p:ph type="sldNum" idx="12"/>
          </p:nvPr>
        </p:nvSpPr>
        <p:spPr>
          <a:xfrm>
            <a:off x="3834256" y="9408981"/>
            <a:ext cx="2933276" cy="4953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NZ"/>
              <a:t> </a:t>
            </a:r>
          </a:p>
        </p:txBody>
      </p:sp>
    </p:spTree>
    <p:extLst>
      <p:ext uri="{BB962C8B-B14F-4D97-AF65-F5344CB8AC3E}">
        <p14:creationId xmlns:p14="http://schemas.microsoft.com/office/powerpoint/2010/main" val="251531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noFill/>
        <a:effectLst/>
      </p:bgPr>
    </p:bg>
    <p:spTree>
      <p:nvGrpSpPr>
        <p:cNvPr id="1" name="Shape 16"/>
        <p:cNvGrpSpPr/>
        <p:nvPr/>
      </p:nvGrpSpPr>
      <p:grpSpPr>
        <a:xfrm>
          <a:off x="0" y="0"/>
          <a:ext cx="0" cy="0"/>
          <a:chOff x="0" y="0"/>
          <a:chExt cx="0" cy="0"/>
        </a:xfrm>
      </p:grpSpPr>
      <p:sp>
        <p:nvSpPr>
          <p:cNvPr id="17" name="Shape 17"/>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18" name="Shape 18"/>
          <p:cNvSpPr/>
          <p:nvPr/>
        </p:nvSpPr>
        <p:spPr>
          <a:xfrm>
            <a:off x="65313" y="69754"/>
            <a:ext cx="9013371" cy="6692200"/>
          </a:xfrm>
          <a:prstGeom prst="roundRect">
            <a:avLst>
              <a:gd name="adj" fmla="val 4929"/>
            </a:avLst>
          </a:prstGeom>
          <a:noFill/>
          <a:ln w="9525" cap="sq">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19" name="Shape 19"/>
          <p:cNvSpPr txBox="1">
            <a:spLocks noGrp="1"/>
          </p:cNvSpPr>
          <p:nvPr>
            <p:ph type="subTitle" idx="1"/>
          </p:nvPr>
        </p:nvSpPr>
        <p:spPr>
          <a:xfrm>
            <a:off x="1295400" y="3200400"/>
            <a:ext cx="6400799" cy="1600199"/>
          </a:xfrm>
          <a:prstGeom prst="rect">
            <a:avLst/>
          </a:prstGeom>
          <a:noFill/>
          <a:ln>
            <a:noFill/>
          </a:ln>
        </p:spPr>
        <p:txBody>
          <a:bodyPr lIns="91425" tIns="91425" rIns="91425" bIns="91425" anchor="t" anchorCtr="0"/>
          <a:lstStyle>
            <a:lvl1pPr marL="0" marR="0" indent="0" algn="ctr" rtl="0">
              <a:spcBef>
                <a:spcPts val="580"/>
              </a:spcBef>
              <a:buClr>
                <a:schemeClr val="accent1"/>
              </a:buClr>
              <a:buFont typeface="Libre Baskerville"/>
              <a:buNone/>
              <a:defRPr/>
            </a:lvl1pPr>
            <a:lvl2pPr marL="457200" marR="0" indent="0" algn="ctr" rtl="0">
              <a:spcBef>
                <a:spcPts val="370"/>
              </a:spcBef>
              <a:buClr>
                <a:schemeClr val="accent2"/>
              </a:buClr>
              <a:buFont typeface="Libre Baskerville"/>
              <a:buNone/>
              <a:defRPr/>
            </a:lvl2pPr>
            <a:lvl3pPr marL="914400" marR="0" indent="0" algn="ctr" rtl="0">
              <a:spcBef>
                <a:spcPts val="370"/>
              </a:spcBef>
              <a:buClr>
                <a:srgbClr val="F0C1B0"/>
              </a:buClr>
              <a:buFont typeface="Libre Baskerville"/>
              <a:buNone/>
              <a:defRPr/>
            </a:lvl3pPr>
            <a:lvl4pPr marL="1371600" marR="0" indent="0" algn="ctr" rtl="0">
              <a:spcBef>
                <a:spcPts val="370"/>
              </a:spcBef>
              <a:buClr>
                <a:schemeClr val="accent3"/>
              </a:buClr>
              <a:buFont typeface="Libre Baskerville"/>
              <a:buNone/>
              <a:defRPr/>
            </a:lvl4pPr>
            <a:lvl5pPr marL="1828800" marR="0" indent="0" algn="ctr" rtl="0">
              <a:spcBef>
                <a:spcPts val="370"/>
              </a:spcBef>
              <a:buClr>
                <a:schemeClr val="accent3"/>
              </a:buClr>
              <a:buFont typeface="Libre Baskerville"/>
              <a:buNone/>
              <a:defRPr/>
            </a:lvl5pPr>
            <a:lvl6pPr marL="2286000" marR="0" indent="0" algn="ctr" rtl="0">
              <a:spcBef>
                <a:spcPts val="370"/>
              </a:spcBef>
              <a:buClr>
                <a:schemeClr val="accent3"/>
              </a:buClr>
              <a:buFont typeface="Libre Baskerville"/>
              <a:buNone/>
              <a:defRPr/>
            </a:lvl6pPr>
            <a:lvl7pPr marL="2743200" marR="0" indent="0" algn="ctr" rtl="0">
              <a:spcBef>
                <a:spcPts val="370"/>
              </a:spcBef>
              <a:buClr>
                <a:schemeClr val="accent2"/>
              </a:buClr>
              <a:buFont typeface="Libre Baskerville"/>
              <a:buNone/>
              <a:defRPr/>
            </a:lvl7pPr>
            <a:lvl8pPr marL="3200400" marR="0" indent="0" algn="ctr" rtl="0">
              <a:spcBef>
                <a:spcPts val="370"/>
              </a:spcBef>
              <a:buClr>
                <a:srgbClr val="F0C1B0"/>
              </a:buClr>
              <a:buFont typeface="Libre Baskerville"/>
              <a:buNone/>
              <a:defRPr/>
            </a:lvl8pPr>
            <a:lvl9pPr marL="3657600" marR="0" indent="0" algn="ctr" rtl="0">
              <a:spcBef>
                <a:spcPts val="370"/>
              </a:spcBef>
              <a:buClr>
                <a:srgbClr val="DDB8B3"/>
              </a:buClr>
              <a:buFont typeface="Libre Baskerville"/>
              <a:buNone/>
              <a:defRPr/>
            </a:lvl9pPr>
          </a:lstStyle>
          <a:p>
            <a:endParaRPr/>
          </a:p>
        </p:txBody>
      </p:sp>
      <p:sp>
        <p:nvSpPr>
          <p:cNvPr id="20" name="Shape 20"/>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p:nvPr/>
        </p:nvSpPr>
        <p:spPr>
          <a:xfrm>
            <a:off x="62930" y="1449303"/>
            <a:ext cx="9021537" cy="152734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24" name="Shape 24"/>
          <p:cNvSpPr/>
          <p:nvPr/>
        </p:nvSpPr>
        <p:spPr>
          <a:xfrm>
            <a:off x="62930" y="1396720"/>
            <a:ext cx="9021537" cy="120580"/>
          </a:xfrm>
          <a:prstGeom prst="rect">
            <a:avLst/>
          </a:prstGeom>
          <a:solidFill>
            <a:srgbClr val="F0C1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25" name="Shape 25"/>
          <p:cNvSpPr/>
          <p:nvPr/>
        </p:nvSpPr>
        <p:spPr>
          <a:xfrm>
            <a:off x="62930" y="2976649"/>
            <a:ext cx="9021537" cy="110532"/>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26" name="Shape 26"/>
          <p:cNvSpPr txBox="1">
            <a:spLocks noGrp="1"/>
          </p:cNvSpPr>
          <p:nvPr>
            <p:ph type="ctrTitle"/>
          </p:nvPr>
        </p:nvSpPr>
        <p:spPr>
          <a:xfrm>
            <a:off x="457200" y="1505929"/>
            <a:ext cx="8229600" cy="1470024"/>
          </a:xfrm>
          <a:prstGeom prst="rect">
            <a:avLst/>
          </a:prstGeom>
          <a:noFill/>
          <a:ln>
            <a:noFill/>
          </a:ln>
        </p:spPr>
        <p:txBody>
          <a:bodyPr lIns="91425" tIns="91425" rIns="91425" bIns="91425" anchor="ctr" anchorCtr="0"/>
          <a:lstStyle>
            <a:lvl1pPr marL="0" marR="0" indent="0" algn="ctr" rtl="0">
              <a:spcBef>
                <a:spcPts val="0"/>
              </a:spcBef>
              <a:buClr>
                <a:srgbClr val="FFFFFF"/>
              </a:buClr>
              <a:buFont typeface="Source Sans Pr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algn="l" rtl="0">
              <a:spcBef>
                <a:spcPts val="0"/>
              </a:spcBef>
              <a:buClr>
                <a:schemeClr val="dk2"/>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rot="5400000">
            <a:off x="2514599" y="-152399"/>
            <a:ext cx="4572000" cy="77724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
        <p:nvSpPr>
          <p:cNvPr id="91" name="Shape 91"/>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709477" y="2194563"/>
            <a:ext cx="5851525" cy="2011680"/>
          </a:xfrm>
          <a:prstGeom prst="rect">
            <a:avLst/>
          </a:prstGeom>
          <a:noFill/>
          <a:ln>
            <a:noFill/>
          </a:ln>
        </p:spPr>
        <p:txBody>
          <a:bodyPr lIns="91425" tIns="91425" rIns="91425" bIns="91425" anchor="b" anchorCtr="0"/>
          <a:lstStyle>
            <a:lvl1pPr algn="l" rtl="0">
              <a:spcBef>
                <a:spcPts val="0"/>
              </a:spcBef>
              <a:buClr>
                <a:schemeClr val="dk2"/>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rot="5400000">
            <a:off x="769937" y="419102"/>
            <a:ext cx="5851525" cy="55626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
        <p:nvSpPr>
          <p:cNvPr id="97" name="Shape 97"/>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algn="l" rtl="0">
              <a:spcBef>
                <a:spcPts val="0"/>
              </a:spcBef>
              <a:buClr>
                <a:schemeClr val="dk2"/>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1"/>
          </p:nvPr>
        </p:nvSpPr>
        <p:spPr>
          <a:xfrm>
            <a:off x="914400" y="1447800"/>
            <a:ext cx="7772400" cy="45720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noFill/>
        <a:effectLst/>
      </p:bgPr>
    </p:bg>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35" name="Shape 35"/>
          <p:cNvSpPr/>
          <p:nvPr/>
        </p:nvSpPr>
        <p:spPr>
          <a:xfrm>
            <a:off x="65313" y="69754"/>
            <a:ext cx="9013371" cy="6692200"/>
          </a:xfrm>
          <a:prstGeom prst="roundRect">
            <a:avLst>
              <a:gd name="adj" fmla="val 4929"/>
            </a:avLst>
          </a:prstGeom>
          <a:noFill/>
          <a:ln w="9525" cap="sq">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36" name="Shape 36"/>
          <p:cNvSpPr txBox="1">
            <a:spLocks noGrp="1"/>
          </p:cNvSpPr>
          <p:nvPr>
            <p:ph type="title"/>
          </p:nvPr>
        </p:nvSpPr>
        <p:spPr>
          <a:xfrm>
            <a:off x="722312" y="952500"/>
            <a:ext cx="7772400" cy="1362075"/>
          </a:xfrm>
          <a:prstGeom prst="rect">
            <a:avLst/>
          </a:prstGeom>
          <a:noFill/>
          <a:ln>
            <a:noFill/>
          </a:ln>
        </p:spPr>
        <p:txBody>
          <a:bodyPr lIns="91425" tIns="91425" rIns="91425" bIns="91425" anchor="b" anchorCtr="0"/>
          <a:lstStyle>
            <a:lvl1pPr algn="l" rtl="0">
              <a:spcBef>
                <a:spcPts val="0"/>
              </a:spcBef>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722312" y="2547938"/>
            <a:ext cx="7772400" cy="1338261"/>
          </a:xfrm>
          <a:prstGeom prst="rect">
            <a:avLst/>
          </a:prstGeom>
          <a:noFill/>
          <a:ln>
            <a:noFill/>
          </a:ln>
        </p:spPr>
        <p:txBody>
          <a:bodyPr lIns="91425" tIns="91425" rIns="91425" bIns="91425" anchor="t" anchorCtr="0"/>
          <a:lstStyle>
            <a:lvl1pPr marL="0" indent="0" rtl="0">
              <a:spcBef>
                <a:spcPts val="0"/>
              </a:spcBef>
              <a:buClr>
                <a:srgbClr val="888888"/>
              </a:buClr>
              <a:buFont typeface="Libre Baskerville"/>
              <a:buNone/>
              <a:defRPr/>
            </a:lvl1pPr>
            <a:lvl2pPr rtl="0">
              <a:spcBef>
                <a:spcPts val="0"/>
              </a:spcBef>
              <a:buClr>
                <a:srgbClr val="888888"/>
              </a:buClr>
              <a:buFont typeface="Libre Baskerville"/>
              <a:buNone/>
              <a:defRPr/>
            </a:lvl2pPr>
            <a:lvl3pPr rtl="0">
              <a:spcBef>
                <a:spcPts val="0"/>
              </a:spcBef>
              <a:buClr>
                <a:srgbClr val="888888"/>
              </a:buClr>
              <a:buFont typeface="Libre Baskerville"/>
              <a:buNone/>
              <a:defRPr/>
            </a:lvl3pPr>
            <a:lvl4pPr rtl="0">
              <a:spcBef>
                <a:spcPts val="0"/>
              </a:spcBef>
              <a:buClr>
                <a:srgbClr val="888888"/>
              </a:buClr>
              <a:buFont typeface="Libre Baskerville"/>
              <a:buNone/>
              <a:defRPr/>
            </a:lvl4pPr>
            <a:lvl5pPr rtl="0">
              <a:spcBef>
                <a:spcPts val="0"/>
              </a:spcBef>
              <a:buClr>
                <a:srgbClr val="888888"/>
              </a:buClr>
              <a:buFont typeface="Libre Baskervill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ftr" idx="11"/>
          </p:nvPr>
        </p:nvSpPr>
        <p:spPr>
          <a:xfrm>
            <a:off x="800100" y="6172200"/>
            <a:ext cx="4000500"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p:nvPr/>
        </p:nvSpPr>
        <p:spPr>
          <a:xfrm rot="10800000" flipH="1">
            <a:off x="69411" y="2376829"/>
            <a:ext cx="9013514" cy="9143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41" name="Shape 41"/>
          <p:cNvSpPr/>
          <p:nvPr/>
        </p:nvSpPr>
        <p:spPr>
          <a:xfrm>
            <a:off x="69146" y="2341475"/>
            <a:ext cx="9013780" cy="45718"/>
          </a:xfrm>
          <a:prstGeom prst="rect">
            <a:avLst/>
          </a:prstGeom>
          <a:solidFill>
            <a:srgbClr val="F0C1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42" name="Shape 42"/>
          <p:cNvSpPr/>
          <p:nvPr/>
        </p:nvSpPr>
        <p:spPr>
          <a:xfrm>
            <a:off x="68305" y="2468880"/>
            <a:ext cx="9014621" cy="45719"/>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43" name="Shape 43"/>
          <p:cNvSpPr>
            <a:spLocks noGrp="1"/>
          </p:cNvSpPr>
          <p:nvPr>
            <p:ph type="sldNum" idx="12"/>
          </p:nvPr>
        </p:nvSpPr>
        <p:spPr>
          <a:xfrm>
            <a:off x="146304" y="6208776"/>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algn="l" rtl="0">
              <a:spcBef>
                <a:spcPts val="0"/>
              </a:spcBef>
              <a:buClr>
                <a:schemeClr val="dk2"/>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body" idx="1"/>
          </p:nvPr>
        </p:nvSpPr>
        <p:spPr>
          <a:xfrm>
            <a:off x="914400" y="1447800"/>
            <a:ext cx="3749040" cy="45720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
        <p:nvSpPr>
          <p:cNvPr id="50" name="Shape 50"/>
          <p:cNvSpPr txBox="1">
            <a:spLocks noGrp="1"/>
          </p:cNvSpPr>
          <p:nvPr>
            <p:ph type="body" idx="2"/>
          </p:nvPr>
        </p:nvSpPr>
        <p:spPr>
          <a:xfrm>
            <a:off x="4933950" y="1447800"/>
            <a:ext cx="3749040" cy="45720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914400" y="273050"/>
            <a:ext cx="77724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914400" y="1447800"/>
            <a:ext cx="3733800" cy="762000"/>
          </a:xfrm>
          <a:prstGeom prst="rect">
            <a:avLst/>
          </a:prstGeom>
          <a:noFill/>
          <a:ln>
            <a:noFill/>
          </a:ln>
        </p:spPr>
        <p:txBody>
          <a:bodyPr lIns="91425" tIns="91425" rIns="91425" bIns="91425" anchor="b" anchorCtr="0"/>
          <a:lstStyle>
            <a:lvl1pPr marL="0" indent="0" rtl="0">
              <a:spcBef>
                <a:spcPts val="0"/>
              </a:spcBef>
              <a:buClr>
                <a:schemeClr val="accent1"/>
              </a:buClr>
              <a:buFont typeface="Source Sans Pro"/>
              <a:buNone/>
              <a:defRPr/>
            </a:lvl1pPr>
            <a:lvl2pPr rtl="0">
              <a:spcBef>
                <a:spcPts val="0"/>
              </a:spcBef>
              <a:buFont typeface="Libre Baskerville"/>
              <a:buNone/>
              <a:defRPr/>
            </a:lvl2pPr>
            <a:lvl3pPr rtl="0">
              <a:spcBef>
                <a:spcPts val="0"/>
              </a:spcBef>
              <a:buFont typeface="Libre Baskerville"/>
              <a:buNone/>
              <a:defRPr/>
            </a:lvl3pPr>
            <a:lvl4pPr rtl="0">
              <a:spcBef>
                <a:spcPts val="0"/>
              </a:spcBef>
              <a:buFont typeface="Libre Baskerville"/>
              <a:buNone/>
              <a:defRPr/>
            </a:lvl4pPr>
            <a:lvl5pPr rtl="0">
              <a:spcBef>
                <a:spcPts val="0"/>
              </a:spcBef>
              <a:buFont typeface="Libre Baskervill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2"/>
          </p:nvPr>
        </p:nvSpPr>
        <p:spPr>
          <a:xfrm>
            <a:off x="4953000" y="1447800"/>
            <a:ext cx="3733800" cy="762000"/>
          </a:xfrm>
          <a:prstGeom prst="rect">
            <a:avLst/>
          </a:prstGeom>
          <a:noFill/>
          <a:ln>
            <a:noFill/>
          </a:ln>
        </p:spPr>
        <p:txBody>
          <a:bodyPr lIns="91425" tIns="91425" rIns="91425" bIns="91425" anchor="b" anchorCtr="0"/>
          <a:lstStyle>
            <a:lvl1pPr marL="0" indent="0" rtl="0">
              <a:spcBef>
                <a:spcPts val="0"/>
              </a:spcBef>
              <a:buClr>
                <a:schemeClr val="accent1"/>
              </a:buClr>
              <a:buFont typeface="Source Sans Pro"/>
              <a:buNone/>
              <a:defRPr/>
            </a:lvl1pPr>
            <a:lvl2pPr rtl="0">
              <a:spcBef>
                <a:spcPts val="0"/>
              </a:spcBef>
              <a:buFont typeface="Libre Baskerville"/>
              <a:buNone/>
              <a:defRPr/>
            </a:lvl2pPr>
            <a:lvl3pPr rtl="0">
              <a:spcBef>
                <a:spcPts val="0"/>
              </a:spcBef>
              <a:buFont typeface="Libre Baskerville"/>
              <a:buNone/>
              <a:defRPr/>
            </a:lvl3pPr>
            <a:lvl4pPr rtl="0">
              <a:spcBef>
                <a:spcPts val="0"/>
              </a:spcBef>
              <a:buFont typeface="Libre Baskerville"/>
              <a:buNone/>
              <a:defRPr/>
            </a:lvl4pPr>
            <a:lvl5pPr rtl="0">
              <a:spcBef>
                <a:spcPts val="0"/>
              </a:spcBef>
              <a:buFont typeface="Libre Baskervill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body" idx="3"/>
          </p:nvPr>
        </p:nvSpPr>
        <p:spPr>
          <a:xfrm>
            <a:off x="914400" y="2247900"/>
            <a:ext cx="3733800" cy="38862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
        <p:nvSpPr>
          <p:cNvPr id="59" name="Shape 59"/>
          <p:cNvSpPr txBox="1">
            <a:spLocks noGrp="1"/>
          </p:cNvSpPr>
          <p:nvPr>
            <p:ph type="body" idx="4"/>
          </p:nvPr>
        </p:nvSpPr>
        <p:spPr>
          <a:xfrm>
            <a:off x="4953000" y="2247900"/>
            <a:ext cx="3733800" cy="38862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algn="l" rtl="0">
              <a:spcBef>
                <a:spcPts val="0"/>
              </a:spcBef>
              <a:buClr>
                <a:schemeClr val="dk2"/>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71" name="Shape 71"/>
          <p:cNvSpPr/>
          <p:nvPr/>
        </p:nvSpPr>
        <p:spPr>
          <a:xfrm>
            <a:off x="64008" y="69754"/>
            <a:ext cx="9013371" cy="6693408"/>
          </a:xfrm>
          <a:prstGeom prst="roundRect">
            <a:avLst>
              <a:gd name="adj" fmla="val 4929"/>
            </a:avLst>
          </a:prstGeom>
          <a:solidFill>
            <a:schemeClr val="lt1"/>
          </a:solidFill>
          <a:ln w="9525" cap="sq">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72" name="Shape 72"/>
          <p:cNvSpPr txBox="1">
            <a:spLocks noGrp="1"/>
          </p:cNvSpPr>
          <p:nvPr>
            <p:ph type="title"/>
          </p:nvPr>
        </p:nvSpPr>
        <p:spPr>
          <a:xfrm>
            <a:off x="914400" y="273050"/>
            <a:ext cx="7772400" cy="1143000"/>
          </a:xfrm>
          <a:prstGeom prst="rect">
            <a:avLst/>
          </a:prstGeom>
          <a:noFill/>
          <a:ln>
            <a:noFill/>
          </a:ln>
        </p:spPr>
        <p:txBody>
          <a:bodyPr lIns="91425" tIns="91425" rIns="91425" bIns="91425" anchor="b" anchorCtr="0"/>
          <a:lstStyle>
            <a:lvl1pPr algn="l" rtl="0">
              <a:spcBef>
                <a:spcPts val="0"/>
              </a:spcBef>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914400" y="1600200"/>
            <a:ext cx="1904999" cy="4495800"/>
          </a:xfrm>
          <a:prstGeom prst="rect">
            <a:avLst/>
          </a:prstGeom>
          <a:noFill/>
          <a:ln>
            <a:noFill/>
          </a:ln>
        </p:spPr>
        <p:txBody>
          <a:bodyPr lIns="91425" tIns="91425" rIns="91425" bIns="91425" anchor="t" anchorCtr="0"/>
          <a:lstStyle>
            <a:lvl1pPr marL="0" indent="0" rtl="0">
              <a:spcBef>
                <a:spcPts val="0"/>
              </a:spcBef>
              <a:buFont typeface="Libre Baskerville"/>
              <a:buNone/>
              <a:defRPr/>
            </a:lvl1pPr>
            <a:lvl2pPr rtl="0">
              <a:spcBef>
                <a:spcPts val="0"/>
              </a:spcBef>
              <a:buFont typeface="Libre Baskerville"/>
              <a:buNone/>
              <a:defRPr/>
            </a:lvl2pPr>
            <a:lvl3pPr rtl="0">
              <a:spcBef>
                <a:spcPts val="0"/>
              </a:spcBef>
              <a:buFont typeface="Libre Baskerville"/>
              <a:buNone/>
              <a:defRPr/>
            </a:lvl3pPr>
            <a:lvl4pPr rtl="0">
              <a:spcBef>
                <a:spcPts val="0"/>
              </a:spcBef>
              <a:buFont typeface="Libre Baskerville"/>
              <a:buNone/>
              <a:defRPr/>
            </a:lvl4pPr>
            <a:lvl5pPr rtl="0">
              <a:spcBef>
                <a:spcPts val="0"/>
              </a:spcBef>
              <a:buFont typeface="Libre Baskervill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body" idx="2"/>
          </p:nvPr>
        </p:nvSpPr>
        <p:spPr>
          <a:xfrm>
            <a:off x="2971800" y="1600200"/>
            <a:ext cx="5714999" cy="4495800"/>
          </a:xfrm>
          <a:prstGeom prst="rect">
            <a:avLst/>
          </a:prstGeom>
          <a:noFill/>
          <a:ln>
            <a:noFill/>
          </a:ln>
        </p:spPr>
        <p:txBody>
          <a:bodyPr lIns="91425" tIns="91425" rIns="91425" bIns="91425" anchor="t" anchorCtr="0"/>
          <a:lstStyle>
            <a:lvl1pPr marL="274320" indent="-133985" algn="l" rtl="0">
              <a:spcBef>
                <a:spcPts val="580"/>
              </a:spcBef>
              <a:buClr>
                <a:schemeClr val="accent1"/>
              </a:buClr>
              <a:buFont typeface="Libre Baskerville"/>
              <a:buChar char="●"/>
              <a:defRPr/>
            </a:lvl1pPr>
            <a:lvl2pPr marL="548640" indent="-101600" algn="l" rtl="0">
              <a:spcBef>
                <a:spcPts val="370"/>
              </a:spcBef>
              <a:buClr>
                <a:schemeClr val="accent2"/>
              </a:buClr>
              <a:buFont typeface="Libre Baskerville"/>
              <a:buChar char="●"/>
              <a:defRPr/>
            </a:lvl2pPr>
            <a:lvl3pPr marL="822960" indent="-130810" algn="l" rtl="0">
              <a:spcBef>
                <a:spcPts val="370"/>
              </a:spcBef>
              <a:buClr>
                <a:srgbClr val="F0C1B0"/>
              </a:buClr>
              <a:buFont typeface="Libre Baskerville"/>
              <a:buChar char="●"/>
              <a:defRPr/>
            </a:lvl3pPr>
            <a:lvl4pPr marL="1097280" indent="-132080" algn="l" rtl="0">
              <a:spcBef>
                <a:spcPts val="370"/>
              </a:spcBef>
              <a:buClr>
                <a:schemeClr val="accent3"/>
              </a:buClr>
              <a:buFont typeface="Libre Baskerville"/>
              <a:buChar char="●"/>
              <a:defRPr/>
            </a:lvl4pPr>
            <a:lvl5pPr marL="1371600" indent="-101600" algn="l" rtl="0">
              <a:spcBef>
                <a:spcPts val="370"/>
              </a:spcBef>
              <a:buClr>
                <a:schemeClr val="accent3"/>
              </a:buClr>
              <a:buFont typeface="Libre Baskerville"/>
              <a:buChar char="o"/>
              <a:defRPr/>
            </a:lvl5pPr>
            <a:lvl6pPr marL="1645920" indent="-121920" algn="l" rtl="0">
              <a:spcBef>
                <a:spcPts val="370"/>
              </a:spcBef>
              <a:buClr>
                <a:schemeClr val="accent3"/>
              </a:buClr>
              <a:buFont typeface="Libre Baskerville"/>
              <a:buChar char="•"/>
              <a:defRPr/>
            </a:lvl6pPr>
            <a:lvl7pPr marL="1920240" indent="-116839" algn="l" rtl="0">
              <a:spcBef>
                <a:spcPts val="370"/>
              </a:spcBef>
              <a:buClr>
                <a:schemeClr val="accent2"/>
              </a:buClr>
              <a:buFont typeface="Libre Baskerville"/>
              <a:buChar char="•"/>
              <a:defRPr/>
            </a:lvl7pPr>
            <a:lvl8pPr marL="2194560" indent="-124460" algn="l" rtl="0">
              <a:spcBef>
                <a:spcPts val="370"/>
              </a:spcBef>
              <a:buClr>
                <a:srgbClr val="F0C1B0"/>
              </a:buClr>
              <a:buFont typeface="Libre Baskerville"/>
              <a:buChar char="•"/>
              <a:defRPr/>
            </a:lvl8pPr>
            <a:lvl9pPr marL="2468880" indent="-119379" algn="l" rtl="0">
              <a:spcBef>
                <a:spcPts val="370"/>
              </a:spcBef>
              <a:buClr>
                <a:srgbClr val="DDB8B3"/>
              </a:buClr>
              <a:buFont typeface="Libre Baskerville"/>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14400" y="4900550"/>
            <a:ext cx="7315200" cy="522288"/>
          </a:xfrm>
          <a:prstGeom prst="rect">
            <a:avLst/>
          </a:prstGeom>
          <a:noFill/>
          <a:ln>
            <a:noFill/>
          </a:ln>
        </p:spPr>
        <p:txBody>
          <a:bodyPr lIns="91425" tIns="91425" rIns="91425" bIns="91425" anchor="ctr" anchorCtr="0"/>
          <a:lstStyle>
            <a:lvl1pPr algn="l" rtl="0">
              <a:spcBef>
                <a:spcPts val="0"/>
              </a:spcBef>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914400" y="5445825"/>
            <a:ext cx="7315200" cy="685799"/>
          </a:xfrm>
          <a:prstGeom prst="rect">
            <a:avLst/>
          </a:prstGeom>
          <a:noFill/>
          <a:ln>
            <a:noFill/>
          </a:ln>
        </p:spPr>
        <p:txBody>
          <a:bodyPr lIns="91425" tIns="91425" rIns="91425" bIns="91425" anchor="t" anchorCtr="0"/>
          <a:lstStyle>
            <a:lvl1pPr marL="0" indent="0" rtl="0">
              <a:spcBef>
                <a:spcPts val="0"/>
              </a:spcBef>
              <a:buFont typeface="Libre Baskervill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914400" y="6172200"/>
            <a:ext cx="3886200"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a:spLocks noGrp="1"/>
          </p:cNvSpPr>
          <p:nvPr>
            <p:ph type="sldNum" idx="12"/>
          </p:nvPr>
        </p:nvSpPr>
        <p:spPr>
          <a:xfrm>
            <a:off x="146304" y="6208776"/>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p:nvPr/>
        </p:nvSpPr>
        <p:spPr>
          <a:xfrm rot="10800000" flipH="1">
            <a:off x="68307" y="4683554"/>
            <a:ext cx="9006839" cy="9143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85" name="Shape 85"/>
          <p:cNvSpPr/>
          <p:nvPr/>
        </p:nvSpPr>
        <p:spPr>
          <a:xfrm>
            <a:off x="68508" y="4650473"/>
            <a:ext cx="9006639" cy="45718"/>
          </a:xfrm>
          <a:prstGeom prst="rect">
            <a:avLst/>
          </a:prstGeom>
          <a:solidFill>
            <a:srgbClr val="F0C1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86" name="Shape 86"/>
          <p:cNvSpPr/>
          <p:nvPr/>
        </p:nvSpPr>
        <p:spPr>
          <a:xfrm>
            <a:off x="68509" y="4773223"/>
            <a:ext cx="9006636" cy="48807"/>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87" name="Shape 87"/>
          <p:cNvSpPr>
            <a:spLocks noGrp="1"/>
          </p:cNvSpPr>
          <p:nvPr>
            <p:ph type="pic" idx="2"/>
          </p:nvPr>
        </p:nvSpPr>
        <p:spPr>
          <a:xfrm>
            <a:off x="68308" y="66675"/>
            <a:ext cx="9001873" cy="4581524"/>
          </a:xfrm>
          <a:prstGeom prst="round2SameRect">
            <a:avLst>
              <a:gd name="adj1" fmla="val 7101"/>
              <a:gd name="adj2" fmla="val 0"/>
            </a:avLst>
          </a:prstGeom>
          <a:solidFill>
            <a:schemeClr val="lt2"/>
          </a:solidFill>
          <a:ln w="9525" cap="flat">
            <a:solidFill>
              <a:schemeClr val="dk1"/>
            </a:solidFill>
            <a:prstDash val="solid"/>
            <a:round/>
            <a:headEnd type="none" w="med" len="med"/>
            <a:tailEnd type="none" w="med" len="med"/>
          </a:ln>
        </p:spPr>
        <p:txBody>
          <a:bodyPr lIns="91425" tIns="91425" rIns="91425" bIns="91425" anchor="ctr" anchorCtr="0"/>
          <a:lstStyle>
            <a:lvl1pPr marL="0" marR="0" indent="0" algn="r" rtl="0">
              <a:spcBef>
                <a:spcPts val="0"/>
              </a:spcBef>
              <a:buClr>
                <a:schemeClr val="dk2"/>
              </a:buClr>
              <a:buFont typeface="Libre Baskerville"/>
              <a:buNone/>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10" name="Shape 10"/>
          <p:cNvSpPr/>
          <p:nvPr/>
        </p:nvSpPr>
        <p:spPr>
          <a:xfrm>
            <a:off x="64008" y="69754"/>
            <a:ext cx="9013371" cy="6693408"/>
          </a:xfrm>
          <a:prstGeom prst="roundRect">
            <a:avLst>
              <a:gd name="adj" fmla="val 4929"/>
            </a:avLst>
          </a:prstGeom>
          <a:solidFill>
            <a:schemeClr val="lt1"/>
          </a:solidFill>
          <a:ln w="9525" cap="sq">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ibre Baskerville"/>
              <a:ea typeface="Libre Baskerville"/>
              <a:cs typeface="Libre Baskerville"/>
              <a:sym typeface="Libre Baskerville"/>
            </a:endParaRPr>
          </a:p>
        </p:txBody>
      </p:sp>
      <p:sp>
        <p:nvSpPr>
          <p:cNvPr id="11" name="Shape 11"/>
          <p:cNvSpPr txBox="1">
            <a:spLocks noGrp="1"/>
          </p:cNvSpPr>
          <p:nvPr>
            <p:ph type="title"/>
          </p:nvPr>
        </p:nvSpPr>
        <p:spPr>
          <a:xfrm>
            <a:off x="914400" y="274637"/>
            <a:ext cx="7772400" cy="1143000"/>
          </a:xfrm>
          <a:prstGeom prst="rect">
            <a:avLst/>
          </a:prstGeom>
          <a:noFill/>
          <a:ln>
            <a:noFill/>
          </a:ln>
        </p:spPr>
        <p:txBody>
          <a:bodyPr lIns="91425" tIns="91425" rIns="91425" bIns="91425" anchor="b" anchorCtr="0"/>
          <a:lstStyle>
            <a:lvl1pPr marL="0" marR="0" indent="0" algn="l" rtl="0">
              <a:spcBef>
                <a:spcPts val="0"/>
              </a:spcBef>
              <a:buClr>
                <a:schemeClr val="dk2"/>
              </a:buClr>
              <a:buFont typeface="Source Sans Pr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914400" y="1447800"/>
            <a:ext cx="7772400" cy="4572000"/>
          </a:xfrm>
          <a:prstGeom prst="rect">
            <a:avLst/>
          </a:prstGeom>
          <a:noFill/>
          <a:ln>
            <a:noFill/>
          </a:ln>
        </p:spPr>
        <p:txBody>
          <a:bodyPr lIns="91425" tIns="91425" rIns="91425" bIns="91425" anchor="t" anchorCtr="0"/>
          <a:lstStyle>
            <a:lvl1pPr marL="274320" marR="0" indent="-133985" algn="l" rtl="0">
              <a:spcBef>
                <a:spcPts val="580"/>
              </a:spcBef>
              <a:buClr>
                <a:schemeClr val="accent1"/>
              </a:buClr>
              <a:buFont typeface="Libre Baskerville"/>
              <a:buChar char="●"/>
              <a:defRPr/>
            </a:lvl1pPr>
            <a:lvl2pPr marL="548640" marR="0" indent="-101600" algn="l" rtl="0">
              <a:spcBef>
                <a:spcPts val="370"/>
              </a:spcBef>
              <a:buClr>
                <a:schemeClr val="accent2"/>
              </a:buClr>
              <a:buFont typeface="Libre Baskerville"/>
              <a:buChar char="●"/>
              <a:defRPr/>
            </a:lvl2pPr>
            <a:lvl3pPr marL="822960" marR="0" indent="-130810" algn="l" rtl="0">
              <a:spcBef>
                <a:spcPts val="370"/>
              </a:spcBef>
              <a:buClr>
                <a:srgbClr val="F0C1B0"/>
              </a:buClr>
              <a:buFont typeface="Libre Baskerville"/>
              <a:buChar char="●"/>
              <a:defRPr/>
            </a:lvl3pPr>
            <a:lvl4pPr marL="1097280" marR="0" indent="-132080" algn="l" rtl="0">
              <a:spcBef>
                <a:spcPts val="370"/>
              </a:spcBef>
              <a:buClr>
                <a:schemeClr val="accent3"/>
              </a:buClr>
              <a:buFont typeface="Libre Baskerville"/>
              <a:buChar char="●"/>
              <a:defRPr/>
            </a:lvl4pPr>
            <a:lvl5pPr marL="1371600" marR="0" indent="-101600" algn="l" rtl="0">
              <a:spcBef>
                <a:spcPts val="370"/>
              </a:spcBef>
              <a:buClr>
                <a:schemeClr val="accent3"/>
              </a:buClr>
              <a:buFont typeface="Libre Baskerville"/>
              <a:buChar char="o"/>
              <a:defRPr/>
            </a:lvl5pPr>
            <a:lvl6pPr marL="1645920" marR="0" indent="-121920" algn="l" rtl="0">
              <a:spcBef>
                <a:spcPts val="370"/>
              </a:spcBef>
              <a:buClr>
                <a:schemeClr val="accent3"/>
              </a:buClr>
              <a:buFont typeface="Libre Baskerville"/>
              <a:buChar char="•"/>
              <a:defRPr/>
            </a:lvl6pPr>
            <a:lvl7pPr marL="1920240" marR="0" indent="-116839" algn="l" rtl="0">
              <a:spcBef>
                <a:spcPts val="370"/>
              </a:spcBef>
              <a:buClr>
                <a:schemeClr val="accent2"/>
              </a:buClr>
              <a:buFont typeface="Libre Baskerville"/>
              <a:buChar char="•"/>
              <a:defRPr/>
            </a:lvl7pPr>
            <a:lvl8pPr marL="2194560" marR="0" indent="-124460" algn="l" rtl="0">
              <a:spcBef>
                <a:spcPts val="370"/>
              </a:spcBef>
              <a:buClr>
                <a:srgbClr val="F0C1B0"/>
              </a:buClr>
              <a:buFont typeface="Libre Baskerville"/>
              <a:buChar char="•"/>
              <a:defRPr/>
            </a:lvl8pPr>
            <a:lvl9pPr marL="2468880" marR="0" indent="-119379" algn="l" rtl="0">
              <a:spcBef>
                <a:spcPts val="370"/>
              </a:spcBef>
              <a:buClr>
                <a:srgbClr val="DDB8B3"/>
              </a:buClr>
              <a:buFont typeface="Libre Baskerville"/>
              <a:buChar char="•"/>
              <a:defRPr/>
            </a:lvl9pPr>
          </a:lstStyle>
          <a:p>
            <a:endParaRPr/>
          </a:p>
        </p:txBody>
      </p:sp>
      <p:sp>
        <p:nvSpPr>
          <p:cNvPr id="13" name="Shape 13"/>
          <p:cNvSpPr txBox="1">
            <a:spLocks noGrp="1"/>
          </p:cNvSpPr>
          <p:nvPr>
            <p:ph type="dt" idx="10"/>
          </p:nvPr>
        </p:nvSpPr>
        <p:spPr>
          <a:xfrm>
            <a:off x="6172200" y="6191250"/>
            <a:ext cx="24765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914400" y="6172200"/>
            <a:ext cx="39623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a:spLocks noGrp="1"/>
          </p:cNvSpPr>
          <p:nvPr>
            <p:ph type="sldNum" idx="12"/>
          </p:nvPr>
        </p:nvSpPr>
        <p:spPr>
          <a:xfrm>
            <a:off x="146304" y="6210300"/>
            <a:ext cx="457200" cy="457200"/>
          </a:xfrm>
          <a:prstGeom prst="ellipse">
            <a:avLst/>
          </a:prstGeom>
          <a:solidFill>
            <a:schemeClr val="accent1"/>
          </a:solidFill>
          <a:ln>
            <a:noFill/>
          </a:ln>
        </p:spPr>
        <p:txBody>
          <a:bodyPr lIns="91425" tIns="91425" rIns="91425" bIns="91425" anchor="ctr" anchorCtr="1"/>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subTitle" idx="1"/>
          </p:nvPr>
        </p:nvSpPr>
        <p:spPr>
          <a:xfrm>
            <a:off x="1295400" y="3200400"/>
            <a:ext cx="6400799" cy="1600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Font typeface="Libre Baskerville"/>
              <a:buNone/>
            </a:pPr>
            <a:endParaRPr sz="2600" b="0" i="0" u="none" strike="noStrike" cap="none" baseline="0">
              <a:solidFill>
                <a:schemeClr val="dk2"/>
              </a:solidFill>
              <a:latin typeface="Libre Baskerville"/>
              <a:ea typeface="Libre Baskerville"/>
              <a:cs typeface="Libre Baskerville"/>
              <a:sym typeface="Libre Baskerville"/>
            </a:endParaRPr>
          </a:p>
        </p:txBody>
      </p:sp>
      <p:sp>
        <p:nvSpPr>
          <p:cNvPr id="102" name="Shape 102"/>
          <p:cNvSpPr txBox="1">
            <a:spLocks noGrp="1"/>
          </p:cNvSpPr>
          <p:nvPr>
            <p:ph type="ctrTitle"/>
          </p:nvPr>
        </p:nvSpPr>
        <p:spPr>
          <a:xfrm>
            <a:off x="457200" y="1505929"/>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Film Study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dirty="0" smtClean="0">
                <a:solidFill>
                  <a:schemeClr val="dk2"/>
                </a:solidFill>
                <a:latin typeface="Source Sans Pro"/>
                <a:ea typeface="Source Sans Pro"/>
                <a:cs typeface="Source Sans Pro"/>
                <a:sym typeface="Source Sans Pro"/>
              </a:rPr>
              <a:t>Depth of Field</a:t>
            </a:r>
            <a:endParaRPr lang="en-NZ" sz="4000" b="0" i="0" u="none" strike="noStrike" cap="none" baseline="0" dirty="0">
              <a:solidFill>
                <a:schemeClr val="dk2"/>
              </a:solidFill>
              <a:latin typeface="Source Sans Pro"/>
              <a:ea typeface="Source Sans Pro"/>
              <a:cs typeface="Source Sans Pro"/>
              <a:sym typeface="Source Sans Pro"/>
            </a:endParaRPr>
          </a:p>
        </p:txBody>
      </p:sp>
      <p:pic>
        <p:nvPicPr>
          <p:cNvPr id="1028" name="Picture 4" descr="http://images.macworld.com/images/howto/graphics/150150-dof-blong-figure-5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42" y="2080111"/>
            <a:ext cx="479650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econdpicture.com/tutorials/photography/great_depth_of_field_in_landscape_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945" y="2173417"/>
            <a:ext cx="5361977" cy="2949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796" y="5486400"/>
            <a:ext cx="2845837" cy="584775"/>
          </a:xfrm>
          <a:prstGeom prst="rect">
            <a:avLst/>
          </a:prstGeom>
          <a:noFill/>
        </p:spPr>
        <p:txBody>
          <a:bodyPr wrap="square" rtlCol="0">
            <a:spAutoFit/>
          </a:bodyPr>
          <a:lstStyle/>
          <a:p>
            <a:pPr algn="ctr"/>
            <a:r>
              <a:rPr lang="en-NZ" sz="3200" dirty="0" smtClean="0"/>
              <a:t>Shallow DOF</a:t>
            </a:r>
            <a:endParaRPr lang="en-NZ" sz="3200" dirty="0"/>
          </a:p>
        </p:txBody>
      </p:sp>
      <p:sp>
        <p:nvSpPr>
          <p:cNvPr id="8" name="TextBox 7"/>
          <p:cNvSpPr txBox="1"/>
          <p:nvPr/>
        </p:nvSpPr>
        <p:spPr>
          <a:xfrm>
            <a:off x="5302898" y="5486399"/>
            <a:ext cx="2845837" cy="584775"/>
          </a:xfrm>
          <a:prstGeom prst="rect">
            <a:avLst/>
          </a:prstGeom>
          <a:noFill/>
        </p:spPr>
        <p:txBody>
          <a:bodyPr wrap="square" rtlCol="0">
            <a:spAutoFit/>
          </a:bodyPr>
          <a:lstStyle/>
          <a:p>
            <a:pPr algn="ctr"/>
            <a:r>
              <a:rPr lang="en-NZ" sz="3200" dirty="0" smtClean="0"/>
              <a:t>Deep DOF</a:t>
            </a:r>
            <a:endParaRPr lang="en-NZ" sz="3200" dirty="0"/>
          </a:p>
        </p:txBody>
      </p:sp>
    </p:spTree>
    <p:extLst>
      <p:ext uri="{BB962C8B-B14F-4D97-AF65-F5344CB8AC3E}">
        <p14:creationId xmlns:p14="http://schemas.microsoft.com/office/powerpoint/2010/main" val="12902873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Camera Angles</a:t>
            </a:r>
          </a:p>
        </p:txBody>
      </p:sp>
      <p:sp>
        <p:nvSpPr>
          <p:cNvPr id="165" name="Shape 165"/>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Libre Baskerville"/>
              <a:buNone/>
            </a:pPr>
            <a:r>
              <a:rPr lang="en-NZ" sz="2600" b="1" i="0" u="none" strike="noStrike" cap="none" baseline="0">
                <a:solidFill>
                  <a:schemeClr val="dk1"/>
                </a:solidFill>
                <a:latin typeface="Libre Baskerville"/>
                <a:ea typeface="Libre Baskerville"/>
                <a:cs typeface="Libre Baskerville"/>
                <a:sym typeface="Libre Baskerville"/>
              </a:rPr>
              <a:t>The relationship between the camera and the object being photographed (ie the ANGLE) gives emotional information to an audience, and guides their judgment about the character or object in shot. </a:t>
            </a:r>
            <a:r>
              <a:rPr lang="en-NZ" sz="2600" b="0" i="0" u="none" strike="noStrike" cap="none" baseline="0">
                <a:solidFill>
                  <a:schemeClr val="dk1"/>
                </a:solidFill>
                <a:latin typeface="Libre Baskerville"/>
                <a:ea typeface="Libre Baskerville"/>
                <a:cs typeface="Libre Baskerville"/>
                <a:sym typeface="Libre Baskerville"/>
              </a:rPr>
              <a:t>The more extreme the angle (ie the further away it is from eye </a:t>
            </a:r>
            <a:r>
              <a:rPr lang="en-NZ" sz="2600" b="0" i="0" u="none" strike="noStrike" cap="none" baseline="0" smtClean="0">
                <a:solidFill>
                  <a:schemeClr val="dk1"/>
                </a:solidFill>
                <a:latin typeface="Libre Baskerville"/>
                <a:ea typeface="Libre Baskerville"/>
                <a:cs typeface="Libre Baskerville"/>
                <a:sym typeface="Libre Baskerville"/>
              </a:rPr>
              <a:t>level), </a:t>
            </a:r>
            <a:r>
              <a:rPr lang="en-NZ" sz="2600" b="0" i="0" u="none" strike="noStrike" cap="none" baseline="0">
                <a:solidFill>
                  <a:schemeClr val="dk1"/>
                </a:solidFill>
                <a:latin typeface="Libre Baskerville"/>
                <a:ea typeface="Libre Baskerville"/>
                <a:cs typeface="Libre Baskerville"/>
                <a:sym typeface="Libre Baskerville"/>
              </a:rPr>
              <a:t>the more symbolic and heavily-loaded the shot. </a:t>
            </a:r>
          </a:p>
          <a:p>
            <a:pPr marL="274320" marR="0" lvl="0" indent="-133985" algn="l" rtl="0">
              <a:spcBef>
                <a:spcPts val="58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928662" y="0"/>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1" i="0" u="none" strike="noStrike" cap="none" baseline="0">
                <a:solidFill>
                  <a:schemeClr val="dk2"/>
                </a:solidFill>
                <a:latin typeface="Source Sans Pro"/>
                <a:ea typeface="Source Sans Pro"/>
                <a:cs typeface="Source Sans Pro"/>
                <a:sym typeface="Source Sans Pro"/>
              </a:rPr>
              <a:t>The Bird's-Eye view</a:t>
            </a:r>
          </a:p>
        </p:txBody>
      </p:sp>
      <p:pic>
        <p:nvPicPr>
          <p:cNvPr id="172" name="Shape 172"/>
          <p:cNvPicPr preferRelativeResize="0"/>
          <p:nvPr/>
        </p:nvPicPr>
        <p:blipFill rotWithShape="1">
          <a:blip r:embed="rId3"/>
          <a:srcRect/>
          <a:stretch/>
        </p:blipFill>
        <p:spPr>
          <a:xfrm>
            <a:off x="0" y="1142984"/>
            <a:ext cx="9148251" cy="571501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1"/>
              </a:buClr>
              <a:buSzPct val="25000"/>
              <a:buFont typeface="Source Sans Pro"/>
              <a:buNone/>
            </a:pPr>
            <a:r>
              <a:rPr lang="en-NZ" sz="4000" b="0" i="0" u="none" strike="noStrike" cap="none" baseline="0">
                <a:solidFill>
                  <a:schemeClr val="dk1"/>
                </a:solidFill>
                <a:latin typeface="Source Sans Pro"/>
                <a:ea typeface="Source Sans Pro"/>
                <a:cs typeface="Source Sans Pro"/>
                <a:sym typeface="Source Sans Pro"/>
              </a:rPr>
              <a:t>High Angle</a:t>
            </a:r>
          </a:p>
        </p:txBody>
      </p:sp>
      <p:pic>
        <p:nvPicPr>
          <p:cNvPr id="1026" name="Picture 2" descr="http://jessicashaw95.files.wordpress.com/2012/03/high-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9" y="1417637"/>
            <a:ext cx="8202041" cy="5431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Eye Level</a:t>
            </a:r>
          </a:p>
        </p:txBody>
      </p:sp>
      <p:pic>
        <p:nvPicPr>
          <p:cNvPr id="186" name="Shape 186"/>
          <p:cNvPicPr preferRelativeResize="0"/>
          <p:nvPr/>
        </p:nvPicPr>
        <p:blipFill rotWithShape="1">
          <a:blip r:embed="rId3"/>
          <a:srcRect/>
          <a:stretch/>
        </p:blipFill>
        <p:spPr>
          <a:xfrm>
            <a:off x="-214345" y="1357298"/>
            <a:ext cx="9553575" cy="5153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2686039" cy="572613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Low Angle</a:t>
            </a:r>
          </a:p>
        </p:txBody>
      </p:sp>
      <p:pic>
        <p:nvPicPr>
          <p:cNvPr id="193" name="Shape 193"/>
          <p:cNvPicPr preferRelativeResize="0"/>
          <p:nvPr/>
        </p:nvPicPr>
        <p:blipFill rotWithShape="1">
          <a:blip r:embed="rId3"/>
          <a:srcRect/>
          <a:stretch/>
        </p:blipFill>
        <p:spPr>
          <a:xfrm>
            <a:off x="3286116" y="-96060"/>
            <a:ext cx="5572164" cy="69540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1" i="0" u="none" strike="noStrike" cap="none" baseline="0">
                <a:solidFill>
                  <a:schemeClr val="dk2"/>
                </a:solidFill>
                <a:latin typeface="Source Sans Pro"/>
                <a:ea typeface="Source Sans Pro"/>
                <a:cs typeface="Source Sans Pro"/>
                <a:sym typeface="Source Sans Pro"/>
              </a:rPr>
              <a:t>Oblique/Canted Angle</a:t>
            </a:r>
          </a:p>
        </p:txBody>
      </p:sp>
      <p:pic>
        <p:nvPicPr>
          <p:cNvPr id="200" name="Shape 200"/>
          <p:cNvPicPr preferRelativeResize="0"/>
          <p:nvPr/>
        </p:nvPicPr>
        <p:blipFill rotWithShape="1">
          <a:blip r:embed="rId3"/>
          <a:srcRect/>
          <a:stretch/>
        </p:blipFill>
        <p:spPr>
          <a:xfrm>
            <a:off x="928662" y="1285859"/>
            <a:ext cx="7420716" cy="55721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srcRect/>
          <a:stretch/>
        </p:blipFill>
        <p:spPr>
          <a:xfrm>
            <a:off x="0" y="-35483"/>
            <a:ext cx="9144000" cy="68934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3600" b="1" i="0" u="none" strike="noStrike" cap="none" baseline="0">
                <a:solidFill>
                  <a:schemeClr val="dk2"/>
                </a:solidFill>
                <a:latin typeface="Source Sans Pro"/>
                <a:ea typeface="Source Sans Pro"/>
                <a:cs typeface="Source Sans Pro"/>
                <a:sym typeface="Source Sans Pro"/>
              </a:rPr>
              <a:t>Camera Movement</a:t>
            </a:r>
          </a:p>
        </p:txBody>
      </p:sp>
      <p:sp>
        <p:nvSpPr>
          <p:cNvPr id="213" name="Shape 213"/>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Libre Baskerville"/>
              <a:buNone/>
            </a:pPr>
            <a:r>
              <a:rPr lang="en-NZ" sz="2600" b="0" i="0" u="none" strike="noStrike" cap="none" baseline="0">
                <a:solidFill>
                  <a:schemeClr val="dk1"/>
                </a:solidFill>
                <a:latin typeface="Libre Baskerville"/>
                <a:ea typeface="Libre Baskerville"/>
                <a:cs typeface="Libre Baskerville"/>
                <a:sym typeface="Libre Baskerville"/>
              </a:rPr>
              <a:t>A director may choose to move action along by telling the story as a series of cuts, going from one shot to another, or they may decide to move the camera with the action. </a:t>
            </a:r>
            <a:r>
              <a:rPr lang="en-NZ" sz="2600" b="1" i="0" u="none" strike="noStrike" cap="none" baseline="0">
                <a:solidFill>
                  <a:schemeClr val="dk1"/>
                </a:solidFill>
                <a:latin typeface="Libre Baskerville"/>
                <a:ea typeface="Libre Baskerville"/>
                <a:cs typeface="Libre Baskerville"/>
                <a:sym typeface="Libre Baskerville"/>
              </a:rPr>
              <a:t>Moving the camera often takes a great deal of time and makes the action seem slower as it takes several seconds for a moving camera shot to be effective when the same information may be placed on screen in a series of fast cuts. </a:t>
            </a:r>
            <a:r>
              <a:rPr lang="en-NZ" sz="2600" b="0" i="0" u="none" strike="noStrike" cap="none" baseline="0">
                <a:solidFill>
                  <a:schemeClr val="dk1"/>
                </a:solidFill>
                <a:latin typeface="Libre Baskerville"/>
                <a:ea typeface="Libre Baskerville"/>
                <a:cs typeface="Libre Baskerville"/>
                <a:sym typeface="Libre Baskerville"/>
              </a:rPr>
              <a:t>Not only must the style of movement be chosen, but the method of actually moving the camera must be selected too. There are seven basic methods: </a:t>
            </a:r>
          </a:p>
          <a:p>
            <a:pPr marL="274320" marR="0" lvl="0" indent="-274320" algn="l" rtl="0">
              <a:spcBef>
                <a:spcPts val="58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Pans</a:t>
            </a:r>
          </a:p>
        </p:txBody>
      </p:sp>
      <p:cxnSp>
        <p:nvCxnSpPr>
          <p:cNvPr id="220" name="Shape 220"/>
          <p:cNvCxnSpPr/>
          <p:nvPr/>
        </p:nvCxnSpPr>
        <p:spPr>
          <a:xfrm>
            <a:off x="357158" y="2571743"/>
            <a:ext cx="8358246" cy="0"/>
          </a:xfrm>
          <a:prstGeom prst="straightConnector1">
            <a:avLst/>
          </a:prstGeom>
          <a:noFill/>
          <a:ln w="38100" cap="flat">
            <a:solidFill>
              <a:schemeClr val="dk1"/>
            </a:solidFill>
            <a:prstDash val="solid"/>
            <a:round/>
            <a:headEnd type="stealth" w="lg" len="lg"/>
            <a:tailEnd type="stealth" w="lg" len="lg"/>
          </a:ln>
        </p:spPr>
      </p:cxnSp>
      <p:sp>
        <p:nvSpPr>
          <p:cNvPr id="221" name="Shape 221"/>
          <p:cNvSpPr txBox="1"/>
          <p:nvPr/>
        </p:nvSpPr>
        <p:spPr>
          <a:xfrm>
            <a:off x="2857488" y="3500437"/>
            <a:ext cx="3571899" cy="10772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NZ" sz="3200" b="0" i="0" u="none" strike="noStrike" cap="none" baseline="0">
                <a:solidFill>
                  <a:schemeClr val="dk1"/>
                </a:solidFill>
                <a:latin typeface="Libre Baskerville"/>
                <a:ea typeface="Libre Baskerville"/>
                <a:cs typeface="Libre Baskerville"/>
                <a:sym typeface="Libre Baskerville"/>
              </a:rPr>
              <a:t>Camera moves from side to side.</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Mise-en-scène</a:t>
            </a:r>
          </a:p>
        </p:txBody>
      </p:sp>
      <p:sp>
        <p:nvSpPr>
          <p:cNvPr id="109" name="Shape 109"/>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Libre Baskerville"/>
              <a:buNone/>
            </a:pPr>
            <a:r>
              <a:rPr lang="en-NZ" sz="2400" b="1" i="0" u="none" strike="noStrike" cap="none" baseline="0">
                <a:solidFill>
                  <a:schemeClr val="dk1"/>
                </a:solidFill>
                <a:latin typeface="Libre Baskerville"/>
                <a:ea typeface="Libre Baskerville"/>
                <a:cs typeface="Libre Baskerville"/>
                <a:sym typeface="Libre Baskerville"/>
              </a:rPr>
              <a:t>Mise-en-scène is generated by the construction of shots and the ways that they lead to visual coherence, across the edits from shot to shot. </a:t>
            </a:r>
            <a:r>
              <a:rPr lang="en-NZ" sz="2400" b="0" i="0" u="none" strike="noStrike" cap="none" baseline="0">
                <a:solidFill>
                  <a:schemeClr val="dk1"/>
                </a:solidFill>
                <a:latin typeface="Libre Baskerville"/>
                <a:ea typeface="Libre Baskerville"/>
                <a:cs typeface="Libre Baskerville"/>
                <a:sym typeface="Libre Baskerville"/>
              </a:rPr>
              <a:t>It includes all the elements in front of the camera that compose a shot: lighting; use of black and white or color; placement of characters in the scene; design of elements within the shot (part of the process of production design); placement of camera vis-àvis characters in the set; movement of camera and/or actors; composition of the shot as a whole—how it is framed and what is in the frame. Even music may be considered part of mise-en-scène. While not seen, at its best music enhances the visual and narrative construction of the shot.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Tilts</a:t>
            </a:r>
          </a:p>
        </p:txBody>
      </p:sp>
      <p:cxnSp>
        <p:nvCxnSpPr>
          <p:cNvPr id="228" name="Shape 228"/>
          <p:cNvCxnSpPr/>
          <p:nvPr/>
        </p:nvCxnSpPr>
        <p:spPr>
          <a:xfrm rot="5400000">
            <a:off x="4035424" y="3821911"/>
            <a:ext cx="4858575" cy="72228"/>
          </a:xfrm>
          <a:prstGeom prst="straightConnector1">
            <a:avLst/>
          </a:prstGeom>
          <a:noFill/>
          <a:ln w="9525" cap="flat">
            <a:solidFill>
              <a:srgbClr val="7F1F13"/>
            </a:solidFill>
            <a:prstDash val="solid"/>
            <a:round/>
            <a:headEnd type="stealth" w="lg" len="lg"/>
            <a:tailEnd type="stealth" w="lg" len="lg"/>
          </a:ln>
        </p:spPr>
      </p:cxnSp>
      <p:sp>
        <p:nvSpPr>
          <p:cNvPr id="229" name="Shape 229"/>
          <p:cNvSpPr txBox="1"/>
          <p:nvPr/>
        </p:nvSpPr>
        <p:spPr>
          <a:xfrm>
            <a:off x="2000232" y="2571743"/>
            <a:ext cx="2428892" cy="156966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NZ" sz="3200" b="0" i="0" u="none" strike="noStrike" cap="none" baseline="0">
                <a:solidFill>
                  <a:schemeClr val="dk1"/>
                </a:solidFill>
                <a:latin typeface="Libre Baskerville"/>
                <a:ea typeface="Libre Baskerville"/>
                <a:cs typeface="Libre Baskerville"/>
                <a:sym typeface="Libre Baskerville"/>
              </a:rPr>
              <a:t>Camera moves up and down</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Zoom Lenses</a:t>
            </a:r>
          </a:p>
        </p:txBody>
      </p:sp>
      <p:grpSp>
        <p:nvGrpSpPr>
          <p:cNvPr id="236" name="Shape 236"/>
          <p:cNvGrpSpPr/>
          <p:nvPr/>
        </p:nvGrpSpPr>
        <p:grpSpPr>
          <a:xfrm>
            <a:off x="2257379" y="1571612"/>
            <a:ext cx="4708524" cy="4708524"/>
            <a:chOff x="1685907" y="0"/>
            <a:chExt cx="4708524" cy="4708524"/>
          </a:xfrm>
        </p:grpSpPr>
        <p:sp>
          <p:nvSpPr>
            <p:cNvPr id="237" name="Shape 237"/>
            <p:cNvSpPr/>
            <p:nvPr/>
          </p:nvSpPr>
          <p:spPr>
            <a:xfrm>
              <a:off x="1685907" y="0"/>
              <a:ext cx="4708524" cy="4708524"/>
            </a:xfrm>
            <a:prstGeom prst="ellipse">
              <a:avLst/>
            </a:prstGeom>
            <a:solidFill>
              <a:schemeClr val="accent5"/>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8" name="Shape 238"/>
            <p:cNvSpPr txBox="1"/>
            <p:nvPr/>
          </p:nvSpPr>
          <p:spPr>
            <a:xfrm>
              <a:off x="3381917" y="235426"/>
              <a:ext cx="1316503" cy="706277"/>
            </a:xfrm>
            <a:prstGeom prst="rect">
              <a:avLst/>
            </a:prstGeom>
          </p:spPr>
          <p:txBody>
            <a:bodyPr lIns="156450" tIns="156450" rIns="156450" bIns="156450" anchor="ctr" anchorCtr="0">
              <a:noAutofit/>
            </a:bodyPr>
            <a:lstStyle/>
            <a:p>
              <a:pPr marL="0" marR="0" lvl="0" indent="0" algn="ctr" rtl="0">
                <a:lnSpc>
                  <a:spcPct val="90000"/>
                </a:lnSpc>
                <a:spcBef>
                  <a:spcPts val="0"/>
                </a:spcBef>
                <a:spcAft>
                  <a:spcPts val="770"/>
                </a:spcAft>
                <a:buSzPct val="25000"/>
                <a:buNone/>
              </a:pPr>
              <a:r>
                <a:rPr lang="en-NZ" sz="2200" b="0" i="0" u="none" strike="noStrike" cap="none" baseline="0">
                  <a:solidFill>
                    <a:schemeClr val="lt1"/>
                  </a:solidFill>
                  <a:latin typeface="Libre Baskerville"/>
                  <a:ea typeface="Libre Baskerville"/>
                  <a:cs typeface="Libre Baskerville"/>
                  <a:sym typeface="Libre Baskerville"/>
                </a:rPr>
                <a:t>Widest</a:t>
              </a:r>
            </a:p>
          </p:txBody>
        </p:sp>
        <p:sp>
          <p:nvSpPr>
            <p:cNvPr id="239" name="Shape 239"/>
            <p:cNvSpPr/>
            <p:nvPr/>
          </p:nvSpPr>
          <p:spPr>
            <a:xfrm>
              <a:off x="2231389" y="941704"/>
              <a:ext cx="3766819" cy="3766819"/>
            </a:xfrm>
            <a:prstGeom prst="ellipse">
              <a:avLst/>
            </a:prstGeom>
            <a:solidFill>
              <a:srgbClr val="75758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0" name="Shape 240"/>
            <p:cNvSpPr txBox="1"/>
            <p:nvPr/>
          </p:nvSpPr>
          <p:spPr>
            <a:xfrm>
              <a:off x="3456548" y="1167713"/>
              <a:ext cx="1316503" cy="678026"/>
            </a:xfrm>
            <a:prstGeom prst="rect">
              <a:avLst/>
            </a:prstGeom>
          </p:spPr>
          <p:txBody>
            <a:bodyPr lIns="156450" tIns="156450" rIns="156450" bIns="156450" anchor="ctr" anchorCtr="0">
              <a:noAutofit/>
            </a:bodyPr>
            <a:lstStyle/>
            <a:p>
              <a:pPr marL="0" marR="0" lvl="0" indent="0" algn="ctr" rtl="0">
                <a:lnSpc>
                  <a:spcPct val="90000"/>
                </a:lnSpc>
                <a:spcBef>
                  <a:spcPts val="0"/>
                </a:spcBef>
                <a:spcAft>
                  <a:spcPts val="770"/>
                </a:spcAft>
                <a:buSzPct val="25000"/>
                <a:buNone/>
              </a:pPr>
              <a:r>
                <a:rPr lang="en-NZ" sz="2200" b="0" i="0" u="none" strike="noStrike" cap="none" baseline="0">
                  <a:solidFill>
                    <a:schemeClr val="lt1"/>
                  </a:solidFill>
                  <a:latin typeface="Libre Baskerville"/>
                  <a:ea typeface="Libre Baskerville"/>
                  <a:cs typeface="Libre Baskerville"/>
                  <a:sym typeface="Libre Baskerville"/>
                </a:rPr>
                <a:t>Wider</a:t>
              </a:r>
            </a:p>
          </p:txBody>
        </p:sp>
        <p:sp>
          <p:nvSpPr>
            <p:cNvPr id="241" name="Shape 241"/>
            <p:cNvSpPr/>
            <p:nvPr/>
          </p:nvSpPr>
          <p:spPr>
            <a:xfrm>
              <a:off x="2702241" y="1883408"/>
              <a:ext cx="2825114" cy="2825114"/>
            </a:xfrm>
            <a:prstGeom prst="ellipse">
              <a:avLst/>
            </a:prstGeom>
            <a:solidFill>
              <a:srgbClr val="688968"/>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2" name="Shape 242"/>
            <p:cNvSpPr txBox="1"/>
            <p:nvPr/>
          </p:nvSpPr>
          <p:spPr>
            <a:xfrm>
              <a:off x="3456548" y="2095292"/>
              <a:ext cx="1316503" cy="635650"/>
            </a:xfrm>
            <a:prstGeom prst="rect">
              <a:avLst/>
            </a:prstGeom>
          </p:spPr>
          <p:txBody>
            <a:bodyPr lIns="156450" tIns="156450" rIns="156450" bIns="156450" anchor="ctr" anchorCtr="0">
              <a:noAutofit/>
            </a:bodyPr>
            <a:lstStyle/>
            <a:p>
              <a:pPr marL="0" marR="0" lvl="0" indent="0" algn="ctr" rtl="0">
                <a:lnSpc>
                  <a:spcPct val="90000"/>
                </a:lnSpc>
                <a:spcBef>
                  <a:spcPts val="0"/>
                </a:spcBef>
                <a:spcAft>
                  <a:spcPts val="770"/>
                </a:spcAft>
                <a:buSzPct val="25000"/>
                <a:buNone/>
              </a:pPr>
              <a:r>
                <a:rPr lang="en-NZ" sz="2200" b="0" i="0" u="none" strike="noStrike" cap="none" baseline="0">
                  <a:solidFill>
                    <a:schemeClr val="lt1"/>
                  </a:solidFill>
                  <a:latin typeface="Libre Baskerville"/>
                  <a:ea typeface="Libre Baskerville"/>
                  <a:cs typeface="Libre Baskerville"/>
                  <a:sym typeface="Libre Baskerville"/>
                </a:rPr>
                <a:t>Closer</a:t>
              </a:r>
            </a:p>
          </p:txBody>
        </p:sp>
        <p:sp>
          <p:nvSpPr>
            <p:cNvPr id="243" name="Shape 243"/>
            <p:cNvSpPr/>
            <p:nvPr/>
          </p:nvSpPr>
          <p:spPr>
            <a:xfrm>
              <a:off x="3173093" y="2825114"/>
              <a:ext cx="1883409" cy="1883409"/>
            </a:xfrm>
            <a:prstGeom prst="ellipse">
              <a:avLst/>
            </a:prstGeom>
            <a:solidFill>
              <a:srgbClr val="845C5C"/>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4" name="Shape 244"/>
            <p:cNvSpPr txBox="1"/>
            <p:nvPr/>
          </p:nvSpPr>
          <p:spPr>
            <a:xfrm>
              <a:off x="3448914" y="3295967"/>
              <a:ext cx="1331770" cy="941704"/>
            </a:xfrm>
            <a:prstGeom prst="rect">
              <a:avLst/>
            </a:prstGeom>
          </p:spPr>
          <p:txBody>
            <a:bodyPr lIns="156450" tIns="156450" rIns="156450" bIns="156450" anchor="ctr" anchorCtr="0">
              <a:noAutofit/>
            </a:bodyPr>
            <a:lstStyle/>
            <a:p>
              <a:pPr marL="0" marR="0" lvl="0" indent="0" algn="ctr" rtl="0">
                <a:lnSpc>
                  <a:spcPct val="90000"/>
                </a:lnSpc>
                <a:spcBef>
                  <a:spcPts val="0"/>
                </a:spcBef>
                <a:spcAft>
                  <a:spcPts val="770"/>
                </a:spcAft>
                <a:buSzPct val="25000"/>
                <a:buNone/>
              </a:pPr>
              <a:r>
                <a:rPr lang="en-NZ" sz="2200" b="0" i="0" u="none" strike="noStrike" cap="none" baseline="0">
                  <a:solidFill>
                    <a:schemeClr val="lt1"/>
                  </a:solidFill>
                  <a:latin typeface="Libre Baskerville"/>
                  <a:ea typeface="Libre Baskerville"/>
                  <a:cs typeface="Libre Baskerville"/>
                  <a:sym typeface="Libre Baskerville"/>
                </a:rPr>
                <a:t>Closest</a:t>
              </a:r>
            </a:p>
          </p:txBody>
        </p:sp>
      </p:gr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Dolly Shots</a:t>
            </a:r>
          </a:p>
        </p:txBody>
      </p:sp>
      <p:grpSp>
        <p:nvGrpSpPr>
          <p:cNvPr id="251" name="Shape 251"/>
          <p:cNvGrpSpPr/>
          <p:nvPr/>
        </p:nvGrpSpPr>
        <p:grpSpPr>
          <a:xfrm>
            <a:off x="914400" y="1448357"/>
            <a:ext cx="7772399" cy="4570883"/>
            <a:chOff x="0" y="557"/>
            <a:chExt cx="7772399" cy="4570883"/>
          </a:xfrm>
        </p:grpSpPr>
        <p:sp>
          <p:nvSpPr>
            <p:cNvPr id="252" name="Shape 252"/>
            <p:cNvSpPr/>
            <p:nvPr/>
          </p:nvSpPr>
          <p:spPr>
            <a:xfrm>
              <a:off x="3108959" y="557"/>
              <a:ext cx="4663439" cy="2176611"/>
            </a:xfrm>
            <a:prstGeom prst="rightArrow">
              <a:avLst>
                <a:gd name="adj1" fmla="val 75000"/>
                <a:gd name="adj2" fmla="val 50000"/>
              </a:avLst>
            </a:prstGeom>
            <a:solidFill>
              <a:srgbClr val="E0DEDE">
                <a:alpha val="89803"/>
              </a:srgbClr>
            </a:solidFill>
            <a:ln w="12700" cap="flat">
              <a:solidFill>
                <a:srgbClr val="E0DEDE">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3" name="Shape 253"/>
            <p:cNvSpPr txBox="1"/>
            <p:nvPr/>
          </p:nvSpPr>
          <p:spPr>
            <a:xfrm>
              <a:off x="3108959" y="272634"/>
              <a:ext cx="3847211" cy="1632458"/>
            </a:xfrm>
            <a:prstGeom prst="rect">
              <a:avLst/>
            </a:prstGeom>
          </p:spPr>
          <p:txBody>
            <a:bodyPr lIns="24750" tIns="24750" rIns="24750" bIns="24750" anchor="t" anchorCtr="0">
              <a:noAutofit/>
            </a:bodyPr>
            <a:lstStyle/>
            <a:p>
              <a:pPr marL="285750" marR="0" lvl="1" indent="-285750" algn="l" rtl="0">
                <a:lnSpc>
                  <a:spcPct val="90000"/>
                </a:lnSpc>
                <a:spcBef>
                  <a:spcPts val="0"/>
                </a:spcBef>
                <a:spcAft>
                  <a:spcPts val="585"/>
                </a:spcAft>
                <a:buClr>
                  <a:schemeClr val="dk1"/>
                </a:buClr>
                <a:buSzPct val="100000"/>
                <a:buFont typeface="Libre Baskerville"/>
                <a:buChar char="••"/>
              </a:pPr>
              <a:r>
                <a:rPr lang="en-NZ" sz="3900" b="0" i="0" u="none" strike="noStrike" cap="none" baseline="0">
                  <a:solidFill>
                    <a:schemeClr val="dk1"/>
                  </a:solidFill>
                  <a:latin typeface="Libre Baskerville"/>
                  <a:ea typeface="Libre Baskerville"/>
                  <a:cs typeface="Libre Baskerville"/>
                  <a:sym typeface="Libre Baskerville"/>
                </a:rPr>
                <a:t>Moves along as a natural movement</a:t>
              </a:r>
            </a:p>
          </p:txBody>
        </p:sp>
        <p:sp>
          <p:nvSpPr>
            <p:cNvPr id="254" name="Shape 254"/>
            <p:cNvSpPr/>
            <p:nvPr/>
          </p:nvSpPr>
          <p:spPr>
            <a:xfrm>
              <a:off x="0" y="557"/>
              <a:ext cx="3108959" cy="2176611"/>
            </a:xfrm>
            <a:prstGeom prst="roundRect">
              <a:avLst>
                <a:gd name="adj" fmla="val 16667"/>
              </a:avLst>
            </a:prstGeom>
            <a:solidFill>
              <a:schemeClr val="dk2"/>
            </a:solidFill>
            <a:ln w="12700" cap="flat">
              <a:solidFill>
                <a:schemeClr val="l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txBox="1"/>
            <p:nvPr/>
          </p:nvSpPr>
          <p:spPr>
            <a:xfrm>
              <a:off x="106253" y="106810"/>
              <a:ext cx="2896454" cy="1964104"/>
            </a:xfrm>
            <a:prstGeom prst="rect">
              <a:avLst/>
            </a:prstGeom>
          </p:spPr>
          <p:txBody>
            <a:bodyPr lIns="243825" tIns="121900" rIns="243825" bIns="121900" anchor="ctr" anchorCtr="0">
              <a:noAutofit/>
            </a:bodyPr>
            <a:lstStyle/>
            <a:p>
              <a:pPr marL="0" marR="0" lvl="0" indent="0" algn="ctr" rtl="0">
                <a:lnSpc>
                  <a:spcPct val="90000"/>
                </a:lnSpc>
                <a:spcBef>
                  <a:spcPts val="0"/>
                </a:spcBef>
                <a:spcAft>
                  <a:spcPts val="2240"/>
                </a:spcAft>
                <a:buSzPct val="25000"/>
                <a:buNone/>
              </a:pPr>
              <a:r>
                <a:rPr lang="en-NZ" sz="6400" b="0" i="0" u="none" strike="noStrike" cap="none" baseline="0">
                  <a:solidFill>
                    <a:schemeClr val="lt1"/>
                  </a:solidFill>
                  <a:latin typeface="Libre Baskerville"/>
                  <a:ea typeface="Libre Baskerville"/>
                  <a:cs typeface="Libre Baskerville"/>
                  <a:sym typeface="Libre Baskerville"/>
                </a:rPr>
                <a:t>Subject</a:t>
              </a:r>
            </a:p>
          </p:txBody>
        </p:sp>
        <p:sp>
          <p:nvSpPr>
            <p:cNvPr id="256" name="Shape 256"/>
            <p:cNvSpPr/>
            <p:nvPr/>
          </p:nvSpPr>
          <p:spPr>
            <a:xfrm>
              <a:off x="3108959" y="2394830"/>
              <a:ext cx="4663439" cy="2176611"/>
            </a:xfrm>
            <a:prstGeom prst="rightArrow">
              <a:avLst>
                <a:gd name="adj1" fmla="val 75000"/>
                <a:gd name="adj2" fmla="val 50000"/>
              </a:avLst>
            </a:prstGeom>
            <a:solidFill>
              <a:srgbClr val="E0DEDE">
                <a:alpha val="89803"/>
              </a:srgbClr>
            </a:solidFill>
            <a:ln w="12700" cap="flat">
              <a:solidFill>
                <a:srgbClr val="E0DEDE">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7" name="Shape 257"/>
            <p:cNvSpPr txBox="1"/>
            <p:nvPr/>
          </p:nvSpPr>
          <p:spPr>
            <a:xfrm>
              <a:off x="3108959" y="2666906"/>
              <a:ext cx="3847211" cy="1632458"/>
            </a:xfrm>
            <a:prstGeom prst="rect">
              <a:avLst/>
            </a:prstGeom>
          </p:spPr>
          <p:txBody>
            <a:bodyPr lIns="24750" tIns="24750" rIns="24750" bIns="24750" anchor="t" anchorCtr="0">
              <a:noAutofit/>
            </a:bodyPr>
            <a:lstStyle/>
            <a:p>
              <a:pPr marL="285750" marR="0" lvl="1" indent="-285750" algn="l" rtl="0">
                <a:lnSpc>
                  <a:spcPct val="90000"/>
                </a:lnSpc>
                <a:spcBef>
                  <a:spcPts val="0"/>
                </a:spcBef>
                <a:spcAft>
                  <a:spcPts val="585"/>
                </a:spcAft>
                <a:buClr>
                  <a:schemeClr val="dk1"/>
                </a:buClr>
                <a:buSzPct val="100000"/>
                <a:buFont typeface="Libre Baskerville"/>
                <a:buChar char="••"/>
              </a:pPr>
              <a:r>
                <a:rPr lang="en-NZ" sz="3900" b="0" i="0" u="none" strike="noStrike" cap="none" baseline="0">
                  <a:solidFill>
                    <a:schemeClr val="dk1"/>
                  </a:solidFill>
                  <a:latin typeface="Libre Baskerville"/>
                  <a:ea typeface="Libre Baskerville"/>
                  <a:cs typeface="Libre Baskerville"/>
                  <a:sym typeface="Libre Baskerville"/>
                </a:rPr>
                <a:t>Follows the movement of the subject</a:t>
              </a:r>
            </a:p>
          </p:txBody>
        </p:sp>
        <p:sp>
          <p:nvSpPr>
            <p:cNvPr id="258" name="Shape 258"/>
            <p:cNvSpPr/>
            <p:nvPr/>
          </p:nvSpPr>
          <p:spPr>
            <a:xfrm>
              <a:off x="0" y="2394830"/>
              <a:ext cx="3108959" cy="2176611"/>
            </a:xfrm>
            <a:prstGeom prst="roundRect">
              <a:avLst>
                <a:gd name="adj" fmla="val 16667"/>
              </a:avLst>
            </a:prstGeom>
            <a:solidFill>
              <a:schemeClr val="dk2"/>
            </a:solidFill>
            <a:ln w="12700" cap="flat">
              <a:solidFill>
                <a:schemeClr val="l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9" name="Shape 259"/>
            <p:cNvSpPr txBox="1"/>
            <p:nvPr/>
          </p:nvSpPr>
          <p:spPr>
            <a:xfrm>
              <a:off x="106253" y="2501083"/>
              <a:ext cx="2896454" cy="1964104"/>
            </a:xfrm>
            <a:prstGeom prst="rect">
              <a:avLst/>
            </a:prstGeom>
          </p:spPr>
          <p:txBody>
            <a:bodyPr lIns="243825" tIns="121900" rIns="243825" bIns="121900" anchor="ctr" anchorCtr="0">
              <a:noAutofit/>
            </a:bodyPr>
            <a:lstStyle/>
            <a:p>
              <a:pPr marL="0" marR="0" lvl="0" indent="0" algn="ctr" rtl="0">
                <a:lnSpc>
                  <a:spcPct val="90000"/>
                </a:lnSpc>
                <a:spcBef>
                  <a:spcPts val="0"/>
                </a:spcBef>
                <a:spcAft>
                  <a:spcPts val="2240"/>
                </a:spcAft>
                <a:buSzPct val="25000"/>
                <a:buNone/>
              </a:pPr>
              <a:r>
                <a:rPr lang="en-NZ" sz="6400" b="0" i="0" u="none" strike="noStrike" cap="none" baseline="0">
                  <a:solidFill>
                    <a:schemeClr val="lt1"/>
                  </a:solidFill>
                  <a:latin typeface="Libre Baskerville"/>
                  <a:ea typeface="Libre Baskerville"/>
                  <a:cs typeface="Libre Baskerville"/>
                  <a:sym typeface="Libre Baskerville"/>
                </a:rPr>
                <a:t>Camera</a:t>
              </a:r>
            </a:p>
          </p:txBody>
        </p:sp>
      </p:gr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Hand held shots</a:t>
            </a:r>
          </a:p>
        </p:txBody>
      </p:sp>
      <p:pic>
        <p:nvPicPr>
          <p:cNvPr id="266" name="Shape 266"/>
          <p:cNvPicPr preferRelativeResize="0"/>
          <p:nvPr/>
        </p:nvPicPr>
        <p:blipFill rotWithShape="1">
          <a:blip r:embed="rId3"/>
          <a:srcRect/>
          <a:stretch/>
        </p:blipFill>
        <p:spPr>
          <a:xfrm>
            <a:off x="0" y="1571612"/>
            <a:ext cx="9144000" cy="46085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Crane Shots</a:t>
            </a:r>
          </a:p>
        </p:txBody>
      </p:sp>
      <p:pic>
        <p:nvPicPr>
          <p:cNvPr id="273" name="Shape 273"/>
          <p:cNvPicPr preferRelativeResize="0"/>
          <p:nvPr/>
        </p:nvPicPr>
        <p:blipFill rotWithShape="1">
          <a:blip r:embed="rId3"/>
          <a:srcRect/>
          <a:stretch/>
        </p:blipFill>
        <p:spPr>
          <a:xfrm>
            <a:off x="714347" y="1214421"/>
            <a:ext cx="7757494" cy="5643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Aerial Shot</a:t>
            </a:r>
          </a:p>
        </p:txBody>
      </p:sp>
      <p:pic>
        <p:nvPicPr>
          <p:cNvPr id="280" name="Shape 280"/>
          <p:cNvPicPr preferRelativeResize="0"/>
          <p:nvPr/>
        </p:nvPicPr>
        <p:blipFill rotWithShape="1">
          <a:blip r:embed="rId3"/>
          <a:srcRect/>
          <a:stretch/>
        </p:blipFill>
        <p:spPr>
          <a:xfrm>
            <a:off x="0" y="1133855"/>
            <a:ext cx="9144000" cy="572414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ubTitle" idx="1"/>
          </p:nvPr>
        </p:nvSpPr>
        <p:spPr>
          <a:xfrm>
            <a:off x="1071537" y="3429000"/>
            <a:ext cx="7000923" cy="3000395"/>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Libre Baskerville"/>
              <a:buNone/>
            </a:pPr>
            <a:r>
              <a:rPr lang="en-NZ" sz="2600" b="1" i="0" u="none" strike="noStrike" cap="none" baseline="0">
                <a:solidFill>
                  <a:schemeClr val="dk2"/>
                </a:solidFill>
                <a:latin typeface="Libre Baskerville"/>
                <a:ea typeface="Libre Baskerville"/>
                <a:cs typeface="Libre Baskerville"/>
                <a:sym typeface="Libre Baskerville"/>
              </a:rPr>
              <a:t>How the shots are put together. </a:t>
            </a:r>
          </a:p>
          <a:p>
            <a:pPr marL="0" marR="0" lvl="0" indent="0" algn="ctr" rtl="0">
              <a:spcBef>
                <a:spcPts val="580"/>
              </a:spcBef>
              <a:buClr>
                <a:schemeClr val="accent1"/>
              </a:buClr>
              <a:buSzPct val="25000"/>
              <a:buFont typeface="Libre Baskerville"/>
              <a:buNone/>
            </a:pPr>
            <a:r>
              <a:rPr lang="en-NZ" sz="2600" b="0" i="0" u="none" strike="noStrike" cap="none" baseline="0">
                <a:solidFill>
                  <a:schemeClr val="dk2"/>
                </a:solidFill>
                <a:latin typeface="Libre Baskerville"/>
                <a:ea typeface="Libre Baskerville"/>
                <a:cs typeface="Libre Baskerville"/>
                <a:sym typeface="Libre Baskerville"/>
              </a:rPr>
              <a:t>The layout and structure of a shot can tell us a lot about what the shot represents, how the characters are feeling, their relationships with each other, etc.</a:t>
            </a:r>
          </a:p>
        </p:txBody>
      </p:sp>
      <p:sp>
        <p:nvSpPr>
          <p:cNvPr id="287" name="Shape 287"/>
          <p:cNvSpPr txBox="1">
            <a:spLocks noGrp="1"/>
          </p:cNvSpPr>
          <p:nvPr>
            <p:ph type="ctrTitle"/>
          </p:nvPr>
        </p:nvSpPr>
        <p:spPr>
          <a:xfrm>
            <a:off x="357158" y="1142983"/>
            <a:ext cx="8229600" cy="1828800"/>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Composition</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The rule of thirds</a:t>
            </a:r>
          </a:p>
        </p:txBody>
      </p:sp>
      <p:pic>
        <p:nvPicPr>
          <p:cNvPr id="294" name="Shape 294"/>
          <p:cNvPicPr preferRelativeResize="0"/>
          <p:nvPr/>
        </p:nvPicPr>
        <p:blipFill rotWithShape="1">
          <a:blip r:embed="rId3"/>
          <a:srcRect/>
          <a:stretch/>
        </p:blipFill>
        <p:spPr>
          <a:xfrm>
            <a:off x="714347" y="1192041"/>
            <a:ext cx="7572428" cy="566595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pic>
        <p:nvPicPr>
          <p:cNvPr id="301" name="Shape 301"/>
          <p:cNvPicPr preferRelativeResize="0"/>
          <p:nvPr/>
        </p:nvPicPr>
        <p:blipFill rotWithShape="1">
          <a:blip r:embed="rId3"/>
          <a:srcRect/>
          <a:stretch/>
        </p:blipFill>
        <p:spPr>
          <a:xfrm>
            <a:off x="-15911" y="1628190"/>
            <a:ext cx="9159911" cy="3862399"/>
          </a:xfrm>
          <a:prstGeom prst="rect">
            <a:avLst/>
          </a:prstGeom>
          <a:noFill/>
          <a:ln>
            <a:noFill/>
          </a:ln>
        </p:spPr>
      </p:pic>
      <p:cxnSp>
        <p:nvCxnSpPr>
          <p:cNvPr id="302" name="Shape 302"/>
          <p:cNvCxnSpPr/>
          <p:nvPr/>
        </p:nvCxnSpPr>
        <p:spPr>
          <a:xfrm rot="-5400000">
            <a:off x="536547" y="3392487"/>
            <a:ext cx="3929090" cy="1587"/>
          </a:xfrm>
          <a:prstGeom prst="straightConnector1">
            <a:avLst/>
          </a:prstGeom>
          <a:noFill/>
          <a:ln w="38100" cap="flat">
            <a:solidFill>
              <a:schemeClr val="bg1"/>
            </a:solidFill>
            <a:prstDash val="solid"/>
            <a:round/>
            <a:headEnd type="none" w="med" len="med"/>
            <a:tailEnd type="none" w="med" len="med"/>
          </a:ln>
        </p:spPr>
      </p:cxnSp>
      <p:cxnSp>
        <p:nvCxnSpPr>
          <p:cNvPr id="303" name="Shape 303"/>
          <p:cNvCxnSpPr/>
          <p:nvPr/>
        </p:nvCxnSpPr>
        <p:spPr>
          <a:xfrm rot="-5400000">
            <a:off x="4537075" y="3392487"/>
            <a:ext cx="3929090" cy="1587"/>
          </a:xfrm>
          <a:prstGeom prst="straightConnector1">
            <a:avLst/>
          </a:prstGeom>
          <a:noFill/>
          <a:ln w="38100" cap="flat">
            <a:solidFill>
              <a:schemeClr val="bg1"/>
            </a:solidFill>
            <a:prstDash val="solid"/>
            <a:round/>
            <a:headEnd type="none" w="med" len="med"/>
            <a:tailEnd type="none" w="med" len="med"/>
          </a:ln>
        </p:spPr>
      </p:cxnSp>
      <p:cxnSp>
        <p:nvCxnSpPr>
          <p:cNvPr id="304" name="Shape 304"/>
          <p:cNvCxnSpPr/>
          <p:nvPr/>
        </p:nvCxnSpPr>
        <p:spPr>
          <a:xfrm>
            <a:off x="0" y="2500306"/>
            <a:ext cx="9144000" cy="1587"/>
          </a:xfrm>
          <a:prstGeom prst="straightConnector1">
            <a:avLst/>
          </a:prstGeom>
          <a:noFill/>
          <a:ln w="38100" cap="flat">
            <a:solidFill>
              <a:schemeClr val="bg1"/>
            </a:solidFill>
            <a:prstDash val="solid"/>
            <a:round/>
            <a:headEnd type="none" w="med" len="med"/>
            <a:tailEnd type="none" w="med" len="med"/>
          </a:ln>
        </p:spPr>
      </p:cxnSp>
      <p:cxnSp>
        <p:nvCxnSpPr>
          <p:cNvPr id="305" name="Shape 305"/>
          <p:cNvCxnSpPr/>
          <p:nvPr/>
        </p:nvCxnSpPr>
        <p:spPr>
          <a:xfrm>
            <a:off x="0" y="4071942"/>
            <a:ext cx="9429784" cy="1587"/>
          </a:xfrm>
          <a:prstGeom prst="straightConnector1">
            <a:avLst/>
          </a:prstGeom>
          <a:noFill/>
          <a:ln w="38100" cap="flat">
            <a:solidFill>
              <a:schemeClr val="bg1"/>
            </a:solidFill>
            <a:prstDash val="solid"/>
            <a:round/>
            <a:headEnd type="none" w="med" len="med"/>
            <a:tailEnd type="non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500"/>
                                        <p:tgtEl>
                                          <p:spTgt spid="3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 calcmode="lin" valueType="num">
                                      <p:cBhvr additive="base">
                                        <p:cTn id="12" dur="500"/>
                                        <p:tgtEl>
                                          <p:spTgt spid="30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2"/>
                                        </p:tgtEl>
                                        <p:attrNameLst>
                                          <p:attrName>style.visibility</p:attrName>
                                        </p:attrNameLst>
                                      </p:cBhvr>
                                      <p:to>
                                        <p:strVal val="visible"/>
                                      </p:to>
                                    </p:set>
                                    <p:anim calcmode="lin" valueType="num">
                                      <p:cBhvr additive="base">
                                        <p:cTn id="17" dur="500"/>
                                        <p:tgtEl>
                                          <p:spTgt spid="30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3"/>
                                        </p:tgtEl>
                                        <p:attrNameLst>
                                          <p:attrName>style.visibility</p:attrName>
                                        </p:attrNameLst>
                                      </p:cBhvr>
                                      <p:to>
                                        <p:strVal val="visible"/>
                                      </p:to>
                                    </p:set>
                                    <p:anim calcmode="lin" valueType="num">
                                      <p:cBhvr additive="base">
                                        <p:cTn id="22" dur="500"/>
                                        <p:tgtEl>
                                          <p:spTgt spid="3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Creating meaning</a:t>
            </a:r>
          </a:p>
        </p:txBody>
      </p:sp>
      <p:pic>
        <p:nvPicPr>
          <p:cNvPr id="312" name="Shape 312"/>
          <p:cNvPicPr preferRelativeResize="0"/>
          <p:nvPr/>
        </p:nvPicPr>
        <p:blipFill rotWithShape="1">
          <a:blip r:embed="rId3"/>
          <a:srcRect/>
          <a:stretch/>
        </p:blipFill>
        <p:spPr>
          <a:xfrm>
            <a:off x="-41467" y="2000240"/>
            <a:ext cx="9185467" cy="3824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Describing Shots</a:t>
            </a:r>
          </a:p>
        </p:txBody>
      </p:sp>
      <p:sp>
        <p:nvSpPr>
          <p:cNvPr id="116" name="Shape 116"/>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85000"/>
              <a:buFont typeface="Libre Baskerville"/>
              <a:buChar char="●"/>
            </a:pPr>
            <a:r>
              <a:rPr lang="en-NZ" sz="2600" b="0" i="0" u="none" strike="noStrike" cap="none" baseline="0">
                <a:solidFill>
                  <a:schemeClr val="dk1"/>
                </a:solidFill>
                <a:latin typeface="Libre Baskerville"/>
                <a:ea typeface="Libre Baskerville"/>
                <a:cs typeface="Libre Baskerville"/>
                <a:sym typeface="Libre Baskerville"/>
              </a:rPr>
              <a:t>When describing camera angles, or creating them yourself, you have to think about three important factors</a:t>
            </a:r>
          </a:p>
          <a:p>
            <a:pPr marL="274320" marR="0" lvl="0" indent="-274320" algn="l" rtl="0">
              <a:spcBef>
                <a:spcPts val="580"/>
              </a:spcBef>
              <a:buClr>
                <a:schemeClr val="accent1"/>
              </a:buClr>
              <a:buSzPct val="25000"/>
              <a:buFont typeface="Libre Baskerville"/>
              <a:buNone/>
            </a:pPr>
            <a:r>
              <a:rPr lang="en-NZ" sz="2600" b="1" i="0" u="none" strike="noStrike" cap="none" baseline="0">
                <a:solidFill>
                  <a:schemeClr val="dk1"/>
                </a:solidFill>
                <a:latin typeface="Libre Baskerville"/>
                <a:ea typeface="Libre Baskerville"/>
                <a:cs typeface="Libre Baskerville"/>
                <a:sym typeface="Libre Baskerville"/>
              </a:rPr>
              <a:t>— The FRAMING or the LENGTH of shot</a:t>
            </a:r>
          </a:p>
          <a:p>
            <a:pPr marL="274320" marR="0" lvl="0" indent="-274320" algn="l" rtl="0">
              <a:spcBef>
                <a:spcPts val="580"/>
              </a:spcBef>
              <a:buClr>
                <a:schemeClr val="accent1"/>
              </a:buClr>
              <a:buSzPct val="25000"/>
              <a:buFont typeface="Libre Baskerville"/>
              <a:buNone/>
            </a:pPr>
            <a:r>
              <a:rPr lang="en-NZ" sz="2600" b="1" i="0" u="none" strike="noStrike" cap="none" baseline="0">
                <a:solidFill>
                  <a:schemeClr val="dk1"/>
                </a:solidFill>
                <a:latin typeface="Libre Baskerville"/>
                <a:ea typeface="Libre Baskerville"/>
                <a:cs typeface="Libre Baskerville"/>
                <a:sym typeface="Libre Baskerville"/>
              </a:rPr>
              <a:t>— The ANGLE of the shot</a:t>
            </a:r>
          </a:p>
          <a:p>
            <a:pPr marL="274320" marR="0" lvl="0" indent="-274320" algn="l" rtl="0">
              <a:spcBef>
                <a:spcPts val="580"/>
              </a:spcBef>
              <a:buClr>
                <a:schemeClr val="accent1"/>
              </a:buClr>
              <a:buSzPct val="25000"/>
              <a:buFont typeface="Libre Baskerville"/>
              <a:buNone/>
            </a:pPr>
            <a:r>
              <a:rPr lang="en-NZ" sz="2600" b="1" i="0" u="none" strike="noStrike" cap="none" baseline="0">
                <a:solidFill>
                  <a:schemeClr val="dk1"/>
                </a:solidFill>
                <a:latin typeface="Libre Baskerville"/>
                <a:ea typeface="Libre Baskerville"/>
                <a:cs typeface="Libre Baskerville"/>
                <a:sym typeface="Libre Baskerville"/>
              </a:rPr>
              <a:t>— If there is any MOVEMENT involved</a:t>
            </a:r>
          </a:p>
          <a:p>
            <a:pPr marL="274320" marR="0" lvl="0" indent="-274320" algn="l" rtl="0">
              <a:spcBef>
                <a:spcPts val="58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subTitle" idx="1"/>
          </p:nvPr>
        </p:nvSpPr>
        <p:spPr>
          <a:xfrm>
            <a:off x="1295400" y="3200400"/>
            <a:ext cx="6400799" cy="1600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Font typeface="Libre Baskerville"/>
              <a:buNone/>
            </a:pPr>
            <a:endParaRPr sz="2600" b="0" i="0" u="none" strike="noStrike" cap="none" baseline="0">
              <a:solidFill>
                <a:schemeClr val="dk2"/>
              </a:solidFill>
              <a:latin typeface="Libre Baskerville"/>
              <a:ea typeface="Libre Baskerville"/>
              <a:cs typeface="Libre Baskerville"/>
              <a:sym typeface="Libre Baskerville"/>
            </a:endParaRPr>
          </a:p>
        </p:txBody>
      </p:sp>
      <p:sp>
        <p:nvSpPr>
          <p:cNvPr id="326" name="Shape 326"/>
          <p:cNvSpPr txBox="1">
            <a:spLocks noGrp="1"/>
          </p:cNvSpPr>
          <p:nvPr>
            <p:ph type="ctrTitle"/>
          </p:nvPr>
        </p:nvSpPr>
        <p:spPr>
          <a:xfrm>
            <a:off x="457200" y="1505929"/>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Lighting</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3 Point Lighting</a:t>
            </a:r>
          </a:p>
        </p:txBody>
      </p:sp>
      <p:pic>
        <p:nvPicPr>
          <p:cNvPr id="333" name="Shape 333"/>
          <p:cNvPicPr preferRelativeResize="0"/>
          <p:nvPr/>
        </p:nvPicPr>
        <p:blipFill rotWithShape="1">
          <a:blip r:embed="rId3"/>
          <a:srcRect/>
          <a:stretch/>
        </p:blipFill>
        <p:spPr>
          <a:xfrm>
            <a:off x="1071537" y="1647825"/>
            <a:ext cx="6943724" cy="52101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Low Key Lighting</a:t>
            </a:r>
          </a:p>
        </p:txBody>
      </p:sp>
      <p:pic>
        <p:nvPicPr>
          <p:cNvPr id="340" name="Shape 340"/>
          <p:cNvPicPr preferRelativeResize="0"/>
          <p:nvPr/>
        </p:nvPicPr>
        <p:blipFill rotWithShape="1">
          <a:blip r:embed="rId3"/>
          <a:srcRect/>
          <a:stretch/>
        </p:blipFill>
        <p:spPr>
          <a:xfrm>
            <a:off x="1000100" y="1785925"/>
            <a:ext cx="6858000" cy="4810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High Key Lighting</a:t>
            </a:r>
          </a:p>
        </p:txBody>
      </p:sp>
      <p:pic>
        <p:nvPicPr>
          <p:cNvPr id="347" name="Shape 347"/>
          <p:cNvPicPr preferRelativeResize="0"/>
          <p:nvPr/>
        </p:nvPicPr>
        <p:blipFill rotWithShape="1">
          <a:blip r:embed="rId3"/>
          <a:srcRect/>
          <a:stretch/>
        </p:blipFill>
        <p:spPr>
          <a:xfrm>
            <a:off x="642910" y="1500174"/>
            <a:ext cx="7619999" cy="5086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800" smtClean="0"/>
              <a:t>FILL LIGHT</a:t>
            </a:r>
            <a:endParaRPr lang="en-NZ" sz="4800"/>
          </a:p>
        </p:txBody>
      </p:sp>
      <p:sp>
        <p:nvSpPr>
          <p:cNvPr id="3" name="Text Placeholder 2"/>
          <p:cNvSpPr>
            <a:spLocks noGrp="1"/>
          </p:cNvSpPr>
          <p:nvPr>
            <p:ph type="body" idx="1"/>
          </p:nvPr>
        </p:nvSpPr>
        <p:spPr/>
        <p:txBody>
          <a:bodyPr/>
          <a:lstStyle/>
          <a:p>
            <a:endParaRPr lang="en-NZ"/>
          </a:p>
        </p:txBody>
      </p:sp>
      <p:pic>
        <p:nvPicPr>
          <p:cNvPr id="2050" name="Picture 2" descr="http://www.d.umn.edu/~mharvey/th1501fill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58610"/>
            <a:ext cx="7379208" cy="55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05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subTitle" idx="1"/>
          </p:nvPr>
        </p:nvSpPr>
        <p:spPr>
          <a:xfrm>
            <a:off x="1295400" y="3200400"/>
            <a:ext cx="6400799" cy="1600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Font typeface="Libre Baskerville"/>
              <a:buNone/>
            </a:pPr>
            <a:endParaRPr sz="2600" b="0" i="0" u="none" strike="noStrike" cap="none" baseline="0">
              <a:solidFill>
                <a:schemeClr val="dk2"/>
              </a:solidFill>
              <a:latin typeface="Libre Baskerville"/>
              <a:ea typeface="Libre Baskerville"/>
              <a:cs typeface="Libre Baskerville"/>
              <a:sym typeface="Libre Baskerville"/>
            </a:endParaRPr>
          </a:p>
        </p:txBody>
      </p:sp>
      <p:sp>
        <p:nvSpPr>
          <p:cNvPr id="354" name="Shape 354"/>
          <p:cNvSpPr txBox="1">
            <a:spLocks noGrp="1"/>
          </p:cNvSpPr>
          <p:nvPr>
            <p:ph type="ctrTitle"/>
          </p:nvPr>
        </p:nvSpPr>
        <p:spPr>
          <a:xfrm>
            <a:off x="457200" y="1505929"/>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Colour</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pic>
        <p:nvPicPr>
          <p:cNvPr id="361" name="Shape 361"/>
          <p:cNvPicPr preferRelativeResize="0"/>
          <p:nvPr/>
        </p:nvPicPr>
        <p:blipFill rotWithShape="1">
          <a:blip r:embed="rId3"/>
          <a:srcRect/>
          <a:stretch/>
        </p:blipFill>
        <p:spPr>
          <a:xfrm>
            <a:off x="0" y="5254"/>
            <a:ext cx="9144000" cy="68527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pic>
        <p:nvPicPr>
          <p:cNvPr id="368" name="Shape 368"/>
          <p:cNvPicPr preferRelativeResize="0"/>
          <p:nvPr/>
        </p:nvPicPr>
        <p:blipFill rotWithShape="1">
          <a:blip r:embed="rId3"/>
          <a:srcRect/>
          <a:stretch/>
        </p:blipFill>
        <p:spPr>
          <a:xfrm>
            <a:off x="0" y="0"/>
            <a:ext cx="91440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pic>
        <p:nvPicPr>
          <p:cNvPr id="375" name="Shape 375"/>
          <p:cNvPicPr preferRelativeResize="0"/>
          <p:nvPr/>
        </p:nvPicPr>
        <p:blipFill rotWithShape="1">
          <a:blip r:embed="rId3"/>
          <a:srcRect/>
          <a:stretch/>
        </p:blipFill>
        <p:spPr>
          <a:xfrm>
            <a:off x="0" y="0"/>
            <a:ext cx="9133679"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subTitle" idx="1"/>
          </p:nvPr>
        </p:nvSpPr>
        <p:spPr>
          <a:xfrm>
            <a:off x="1295400" y="3200400"/>
            <a:ext cx="6400799" cy="1600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Libre Baskerville"/>
              <a:buNone/>
            </a:pPr>
            <a:r>
              <a:rPr lang="en-NZ" sz="2600" b="0" i="0" u="none" strike="noStrike" cap="none" baseline="0">
                <a:solidFill>
                  <a:schemeClr val="dk2"/>
                </a:solidFill>
                <a:latin typeface="Libre Baskerville"/>
                <a:ea typeface="Libre Baskerville"/>
                <a:cs typeface="Libre Baskerville"/>
                <a:sym typeface="Libre Baskerville"/>
              </a:rPr>
              <a:t>Sets, props and costumes</a:t>
            </a:r>
          </a:p>
        </p:txBody>
      </p:sp>
      <p:sp>
        <p:nvSpPr>
          <p:cNvPr id="382" name="Shape 382"/>
          <p:cNvSpPr txBox="1">
            <a:spLocks noGrp="1"/>
          </p:cNvSpPr>
          <p:nvPr>
            <p:ph type="ctrTitle"/>
          </p:nvPr>
        </p:nvSpPr>
        <p:spPr>
          <a:xfrm>
            <a:off x="457200" y="1505929"/>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Production design</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srcRect/>
          <a:stretch/>
        </p:blipFill>
        <p:spPr>
          <a:xfrm>
            <a:off x="0" y="-125171"/>
            <a:ext cx="9144000" cy="6983171"/>
          </a:xfrm>
          <a:prstGeom prst="rect">
            <a:avLst/>
          </a:prstGeom>
          <a:noFill/>
          <a:ln>
            <a:noFill/>
          </a:ln>
        </p:spPr>
      </p:pic>
      <p:sp>
        <p:nvSpPr>
          <p:cNvPr id="123" name="Shape 123"/>
          <p:cNvSpPr txBox="1">
            <a:spLocks noGrp="1"/>
          </p:cNvSpPr>
          <p:nvPr>
            <p:ph type="title"/>
          </p:nvPr>
        </p:nvSpPr>
        <p:spPr>
          <a:xfrm>
            <a:off x="0" y="5715000"/>
            <a:ext cx="91440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1"/>
              </a:buClr>
              <a:buSzPct val="25000"/>
              <a:buFont typeface="Source Sans Pro"/>
              <a:buNone/>
            </a:pPr>
            <a:r>
              <a:rPr lang="en-NZ" sz="4000" b="0" i="0" u="none" strike="noStrike" cap="none" baseline="0">
                <a:solidFill>
                  <a:schemeClr val="dk1"/>
                </a:solidFill>
                <a:latin typeface="Source Sans Pro"/>
                <a:ea typeface="Source Sans Pro"/>
                <a:cs typeface="Source Sans Pro"/>
                <a:sym typeface="Source Sans Pro"/>
              </a:rPr>
              <a:t>Extreme Long Shot- Establishing shot</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sp>
        <p:nvSpPr>
          <p:cNvPr id="389" name="Shape 389"/>
          <p:cNvSpPr txBox="1">
            <a:spLocks noGrp="1"/>
          </p:cNvSpPr>
          <p:nvPr>
            <p:ph type="body" idx="1"/>
          </p:nvPr>
        </p:nvSpPr>
        <p:spPr>
          <a:xfrm>
            <a:off x="457200" y="2786058"/>
            <a:ext cx="7467600" cy="3340105"/>
          </a:xfrm>
          <a:prstGeom prst="rect">
            <a:avLst/>
          </a:prstGeom>
          <a:noFill/>
          <a:ln>
            <a:noFill/>
          </a:ln>
        </p:spPr>
        <p:txBody>
          <a:bodyPr lIns="91425" tIns="45700" rIns="91425" bIns="45700" anchor="t" anchorCtr="0">
            <a:noAutofit/>
          </a:bodyPr>
          <a:lstStyle/>
          <a:p>
            <a:pPr marL="274320" marR="0" lvl="0" indent="-274320" algn="ctr" rtl="0">
              <a:spcBef>
                <a:spcPts val="0"/>
              </a:spcBef>
              <a:buClr>
                <a:schemeClr val="accent1"/>
              </a:buClr>
              <a:buSzPct val="25000"/>
              <a:buFont typeface="Libre Baskerville"/>
              <a:buNone/>
            </a:pPr>
            <a:r>
              <a:rPr lang="en-NZ" sz="2600" b="1" i="0" u="none" strike="noStrike" cap="none" baseline="0">
                <a:solidFill>
                  <a:schemeClr val="dk1"/>
                </a:solidFill>
                <a:latin typeface="Libre Baskerville"/>
                <a:ea typeface="Libre Baskerville"/>
                <a:cs typeface="Libre Baskerville"/>
                <a:sym typeface="Libre Baskerville"/>
              </a:rPr>
              <a:t>Production design is the creation and organization of the physical world surrounding a film story.</a:t>
            </a:r>
          </a:p>
          <a:p>
            <a:pPr marL="274320" marR="0" lvl="0" indent="-274320" algn="l" rtl="0">
              <a:spcBef>
                <a:spcPts val="58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sp>
        <p:nvSpPr>
          <p:cNvPr id="396" name="Shape 396"/>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133985" algn="l" rtl="0">
              <a:spcBef>
                <a:spcPts val="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pic>
        <p:nvPicPr>
          <p:cNvPr id="397" name="Shape 397"/>
          <p:cNvPicPr preferRelativeResize="0"/>
          <p:nvPr/>
        </p:nvPicPr>
        <p:blipFill rotWithShape="1">
          <a:blip r:embed="rId3"/>
          <a:srcRect/>
          <a:stretch/>
        </p:blipFill>
        <p:spPr>
          <a:xfrm>
            <a:off x="-689418" y="0"/>
            <a:ext cx="10047765"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sp>
        <p:nvSpPr>
          <p:cNvPr id="404" name="Shape 404"/>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133985" algn="l" rtl="0">
              <a:spcBef>
                <a:spcPts val="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pic>
        <p:nvPicPr>
          <p:cNvPr id="405" name="Shape 405"/>
          <p:cNvPicPr preferRelativeResize="0"/>
          <p:nvPr/>
        </p:nvPicPr>
        <p:blipFill rotWithShape="1">
          <a:blip r:embed="rId3"/>
          <a:srcRect/>
          <a:stretch/>
        </p:blipFill>
        <p:spPr>
          <a:xfrm>
            <a:off x="0" y="0"/>
            <a:ext cx="9541557"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sp>
        <p:nvSpPr>
          <p:cNvPr id="412" name="Shape 412"/>
          <p:cNvSpPr txBox="1">
            <a:spLocks noGrp="1"/>
          </p:cNvSpPr>
          <p:nvPr>
            <p:ph type="body" idx="1"/>
          </p:nvPr>
        </p:nvSpPr>
        <p:spPr>
          <a:xfrm>
            <a:off x="914400" y="1447800"/>
            <a:ext cx="7772400" cy="4572000"/>
          </a:xfrm>
          <a:prstGeom prst="rect">
            <a:avLst/>
          </a:prstGeom>
          <a:noFill/>
          <a:ln>
            <a:noFill/>
          </a:ln>
        </p:spPr>
        <p:txBody>
          <a:bodyPr lIns="91425" tIns="45700" rIns="91425" bIns="45700" anchor="t" anchorCtr="0">
            <a:noAutofit/>
          </a:bodyPr>
          <a:lstStyle/>
          <a:p>
            <a:pPr marL="274320" marR="0" lvl="0" indent="-133985" algn="l" rtl="0">
              <a:spcBef>
                <a:spcPts val="0"/>
              </a:spcBef>
              <a:buClr>
                <a:schemeClr val="accent1"/>
              </a:buClr>
              <a:buFont typeface="Libre Baskerville"/>
              <a:buNone/>
            </a:pPr>
            <a:endParaRPr sz="2600" b="0" i="0" u="none" strike="noStrike" cap="none" baseline="0">
              <a:solidFill>
                <a:schemeClr val="dk1"/>
              </a:solidFill>
              <a:latin typeface="Libre Baskerville"/>
              <a:ea typeface="Libre Baskerville"/>
              <a:cs typeface="Libre Baskerville"/>
              <a:sym typeface="Libre Baskerville"/>
            </a:endParaRPr>
          </a:p>
        </p:txBody>
      </p:sp>
      <p:pic>
        <p:nvPicPr>
          <p:cNvPr id="413" name="Shape 413"/>
          <p:cNvPicPr preferRelativeResize="0"/>
          <p:nvPr/>
        </p:nvPicPr>
        <p:blipFill rotWithShape="1">
          <a:blip r:embed="rId3"/>
          <a:srcRect/>
          <a:stretch/>
        </p:blipFill>
        <p:spPr>
          <a:xfrm>
            <a:off x="0" y="0"/>
            <a:ext cx="91440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subTitle" idx="1"/>
          </p:nvPr>
        </p:nvSpPr>
        <p:spPr>
          <a:xfrm>
            <a:off x="1295400" y="3200400"/>
            <a:ext cx="6400799" cy="1600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Font typeface="Libre Baskerville"/>
              <a:buNone/>
            </a:pPr>
            <a:endParaRPr sz="2600" b="0" i="0" u="none" strike="noStrike" cap="none" baseline="0">
              <a:solidFill>
                <a:schemeClr val="dk2"/>
              </a:solidFill>
              <a:latin typeface="Libre Baskerville"/>
              <a:ea typeface="Libre Baskerville"/>
              <a:cs typeface="Libre Baskerville"/>
              <a:sym typeface="Libre Baskerville"/>
            </a:endParaRPr>
          </a:p>
        </p:txBody>
      </p:sp>
      <p:sp>
        <p:nvSpPr>
          <p:cNvPr id="420" name="Shape 420"/>
          <p:cNvSpPr txBox="1">
            <a:spLocks noGrp="1"/>
          </p:cNvSpPr>
          <p:nvPr>
            <p:ph type="ctrTitle"/>
          </p:nvPr>
        </p:nvSpPr>
        <p:spPr>
          <a:xfrm>
            <a:off x="457200" y="1505929"/>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NZ" sz="4000" b="0" i="0" u="none" strike="noStrike" cap="none" baseline="0">
                <a:solidFill>
                  <a:srgbClr val="FFFFFF"/>
                </a:solidFill>
                <a:latin typeface="Source Sans Pro"/>
                <a:ea typeface="Source Sans Pro"/>
                <a:cs typeface="Source Sans Pro"/>
                <a:sym typeface="Source Sans Pro"/>
              </a:rPr>
              <a:t>Music</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933061" y="-191894"/>
            <a:ext cx="7772400" cy="1143000"/>
          </a:xfrm>
          <a:prstGeom prst="rect">
            <a:avLst/>
          </a:prstGeom>
          <a:noFill/>
          <a:ln>
            <a:noFill/>
          </a:ln>
        </p:spPr>
        <p:txBody>
          <a:bodyPr lIns="91425" tIns="45700" rIns="91425" bIns="91425" anchor="b" anchorCtr="0">
            <a:noAutofit/>
          </a:bodyPr>
          <a:lstStyle/>
          <a:p>
            <a:pPr marL="0" marR="0" lvl="0" indent="0" algn="ctr" rtl="0">
              <a:spcBef>
                <a:spcPts val="0"/>
              </a:spcBef>
              <a:buClr>
                <a:schemeClr val="dk2"/>
              </a:buClr>
              <a:buSzPct val="25000"/>
              <a:buFont typeface="Nunito"/>
              <a:buNone/>
            </a:pPr>
            <a:r>
              <a:rPr lang="en-NZ" sz="4000" b="1">
                <a:solidFill>
                  <a:schemeClr val="dk2"/>
                </a:solidFill>
                <a:latin typeface="Nunito"/>
                <a:ea typeface="Nunito"/>
                <a:cs typeface="Nunito"/>
                <a:sym typeface="Nunito"/>
              </a:rPr>
              <a:t>D</a:t>
            </a:r>
            <a:r>
              <a:rPr lang="en-NZ" sz="4000" b="1" i="0" u="none" strike="noStrike" cap="none" baseline="0" smtClean="0">
                <a:solidFill>
                  <a:schemeClr val="dk2"/>
                </a:solidFill>
                <a:latin typeface="Nunito"/>
                <a:ea typeface="Nunito"/>
                <a:cs typeface="Nunito"/>
                <a:sym typeface="Nunito"/>
              </a:rPr>
              <a:t>iegetic</a:t>
            </a:r>
            <a:endParaRPr lang="en-NZ" sz="4000" b="1" i="0" u="none" strike="noStrike" cap="none" baseline="0">
              <a:solidFill>
                <a:schemeClr val="dk2"/>
              </a:solidFill>
              <a:latin typeface="Nunito"/>
              <a:ea typeface="Nunito"/>
              <a:cs typeface="Nunito"/>
              <a:sym typeface="Nunito"/>
            </a:endParaRPr>
          </a:p>
        </p:txBody>
      </p:sp>
      <p:sp>
        <p:nvSpPr>
          <p:cNvPr id="427" name="Shape 427"/>
          <p:cNvSpPr txBox="1">
            <a:spLocks noGrp="1"/>
          </p:cNvSpPr>
          <p:nvPr>
            <p:ph type="body" idx="1"/>
          </p:nvPr>
        </p:nvSpPr>
        <p:spPr>
          <a:xfrm>
            <a:off x="204340" y="885792"/>
            <a:ext cx="8501121" cy="504350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Libre Baskerville"/>
              <a:buNone/>
            </a:pPr>
            <a:r>
              <a:rPr lang="en-NZ" sz="2600" b="0" i="0" u="none" strike="noStrike" cap="none" baseline="0" dirty="0">
                <a:solidFill>
                  <a:schemeClr val="dk1"/>
                </a:solidFill>
                <a:latin typeface="Libre Baskerville"/>
                <a:ea typeface="Libre Baskerville"/>
                <a:cs typeface="Libre Baskerville"/>
                <a:sym typeface="Libre Baskerville"/>
              </a:rPr>
              <a:t>Sound whose source is visible on the screen or whose source is implied to be present by the action of the film:  </a:t>
            </a:r>
          </a:p>
          <a:p>
            <a:pPr marL="274320" marR="0" lvl="0" indent="-274320" algn="l" rtl="0">
              <a:spcBef>
                <a:spcPts val="580"/>
              </a:spcBef>
              <a:buClr>
                <a:schemeClr val="accent1"/>
              </a:buClr>
              <a:buSzPct val="85000"/>
              <a:buFont typeface="Libre Baskerville"/>
              <a:buChar char="●"/>
            </a:pPr>
            <a:r>
              <a:rPr lang="en-NZ" sz="2600" b="0" i="0" u="none" strike="noStrike" cap="none" baseline="0" dirty="0">
                <a:solidFill>
                  <a:schemeClr val="dk1"/>
                </a:solidFill>
                <a:latin typeface="Libre Baskerville"/>
                <a:ea typeface="Libre Baskerville"/>
                <a:cs typeface="Libre Baskerville"/>
                <a:sym typeface="Libre Baskerville"/>
              </a:rPr>
              <a:t>voices of characters  </a:t>
            </a:r>
          </a:p>
          <a:p>
            <a:pPr marL="274320" marR="0" lvl="0" indent="-274320" algn="l" rtl="0">
              <a:spcBef>
                <a:spcPts val="580"/>
              </a:spcBef>
              <a:buClr>
                <a:schemeClr val="accent1"/>
              </a:buClr>
              <a:buSzPct val="85000"/>
              <a:buFont typeface="Libre Baskerville"/>
              <a:buChar char="●"/>
            </a:pPr>
            <a:r>
              <a:rPr lang="en-NZ" sz="2600" b="0" i="0" u="none" strike="noStrike" cap="none" baseline="0" dirty="0">
                <a:solidFill>
                  <a:schemeClr val="dk1"/>
                </a:solidFill>
                <a:latin typeface="Libre Baskerville"/>
                <a:ea typeface="Libre Baskerville"/>
                <a:cs typeface="Libre Baskerville"/>
                <a:sym typeface="Libre Baskerville"/>
              </a:rPr>
              <a:t>sounds made by objects in the story  </a:t>
            </a:r>
          </a:p>
          <a:p>
            <a:pPr marL="274320" marR="0" lvl="0" indent="-274320" algn="l" rtl="0">
              <a:spcBef>
                <a:spcPts val="580"/>
              </a:spcBef>
              <a:buClr>
                <a:schemeClr val="accent1"/>
              </a:buClr>
              <a:buSzPct val="85000"/>
              <a:buFont typeface="Libre Baskerville"/>
              <a:buChar char="●"/>
            </a:pPr>
            <a:r>
              <a:rPr lang="en-NZ" sz="2600" b="0" i="0" u="none" strike="noStrike" cap="none" baseline="0" dirty="0">
                <a:solidFill>
                  <a:schemeClr val="dk1"/>
                </a:solidFill>
                <a:latin typeface="Libre Baskerville"/>
                <a:ea typeface="Libre Baskerville"/>
                <a:cs typeface="Libre Baskerville"/>
                <a:sym typeface="Libre Baskerville"/>
              </a:rPr>
              <a:t>music represented as coming from instruments in the story space ( = source music) </a:t>
            </a:r>
          </a:p>
          <a:p>
            <a:pPr marL="274320" marR="0" lvl="0" indent="-274320" algn="l" rtl="0">
              <a:spcBef>
                <a:spcPts val="580"/>
              </a:spcBef>
              <a:buClr>
                <a:schemeClr val="accent1"/>
              </a:buClr>
              <a:buSzPct val="25000"/>
              <a:buFont typeface="Libre Baskerville"/>
              <a:buNone/>
            </a:pPr>
            <a:r>
              <a:rPr lang="en-NZ" sz="2600" b="0" i="0" u="none" strike="noStrike" cap="none" baseline="0" dirty="0" smtClean="0">
                <a:solidFill>
                  <a:schemeClr val="dk1"/>
                </a:solidFill>
                <a:latin typeface="Libre Baskerville"/>
                <a:ea typeface="Libre Baskerville"/>
                <a:cs typeface="Libre Baskerville"/>
                <a:sym typeface="Libre Baskerville"/>
              </a:rPr>
              <a:t>Diegetic </a:t>
            </a:r>
            <a:r>
              <a:rPr lang="en-NZ" sz="2600" b="0" i="0" u="none" strike="noStrike" cap="none" baseline="0" dirty="0">
                <a:solidFill>
                  <a:schemeClr val="dk1"/>
                </a:solidFill>
                <a:latin typeface="Libre Baskerville"/>
                <a:ea typeface="Libre Baskerville"/>
                <a:cs typeface="Libre Baskerville"/>
                <a:sym typeface="Libre Baskerville"/>
              </a:rPr>
              <a:t>sound is any sound presented as originated from source within the film's world  </a:t>
            </a:r>
            <a:r>
              <a:rPr lang="en-NZ" sz="2600" b="1" i="0" u="none" strike="noStrike" cap="none" baseline="0" dirty="0" smtClean="0">
                <a:solidFill>
                  <a:schemeClr val="dk1"/>
                </a:solidFill>
                <a:latin typeface="Libre Baskerville"/>
                <a:ea typeface="Libre Baskerville"/>
                <a:cs typeface="Libre Baskerville"/>
                <a:sym typeface="Libre Baskerville"/>
              </a:rPr>
              <a:t>Diegetic </a:t>
            </a:r>
            <a:r>
              <a:rPr lang="en-NZ" sz="2600" b="1" i="0" u="none" strike="noStrike" cap="none" baseline="0" dirty="0">
                <a:solidFill>
                  <a:schemeClr val="dk1"/>
                </a:solidFill>
                <a:latin typeface="Libre Baskerville"/>
                <a:ea typeface="Libre Baskerville"/>
                <a:cs typeface="Libre Baskerville"/>
                <a:sym typeface="Libre Baskerville"/>
              </a:rPr>
              <a:t>sound can be either on screen or off screen </a:t>
            </a:r>
            <a:r>
              <a:rPr lang="en-NZ" sz="2600" b="0" i="0" u="none" strike="noStrike" cap="none" baseline="0" dirty="0">
                <a:solidFill>
                  <a:schemeClr val="dk1"/>
                </a:solidFill>
                <a:latin typeface="Libre Baskerville"/>
                <a:ea typeface="Libre Baskerville"/>
                <a:cs typeface="Libre Baskerville"/>
                <a:sym typeface="Libre Baskerville"/>
              </a:rPr>
              <a:t>depending on whatever its source is within the frame or outside the frame.  </a:t>
            </a:r>
          </a:p>
          <a:p>
            <a:pPr marL="274320" marR="0" lvl="0" indent="-274320" algn="l" rtl="0">
              <a:spcBef>
                <a:spcPts val="580"/>
              </a:spcBef>
              <a:buClr>
                <a:schemeClr val="accent1"/>
              </a:buClr>
              <a:buSzPct val="25000"/>
              <a:buFont typeface="Libre Baskerville"/>
              <a:buNone/>
            </a:pPr>
            <a:r>
              <a:rPr lang="en-NZ" sz="2600" b="0" i="0" u="none" strike="noStrike" cap="none" baseline="0" dirty="0">
                <a:solidFill>
                  <a:schemeClr val="dk1"/>
                </a:solidFill>
                <a:latin typeface="Libre Baskerville"/>
                <a:ea typeface="Libre Baskerville"/>
                <a:cs typeface="Libre Baskerville"/>
                <a:sym typeface="Libre Baskerville"/>
              </a:rPr>
              <a:t>Another term for </a:t>
            </a:r>
            <a:r>
              <a:rPr lang="en-NZ" sz="2600" b="1" i="0" u="none" strike="noStrike" cap="none" baseline="0" dirty="0" smtClean="0">
                <a:solidFill>
                  <a:schemeClr val="dk1"/>
                </a:solidFill>
                <a:latin typeface="Libre Baskerville"/>
                <a:ea typeface="Libre Baskerville"/>
                <a:cs typeface="Libre Baskerville"/>
                <a:sym typeface="Libre Baskerville"/>
              </a:rPr>
              <a:t>diegetic </a:t>
            </a:r>
            <a:r>
              <a:rPr lang="en-NZ" sz="2600" b="1" i="0" u="none" strike="noStrike" cap="none" baseline="0" dirty="0">
                <a:solidFill>
                  <a:schemeClr val="dk1"/>
                </a:solidFill>
                <a:latin typeface="Libre Baskerville"/>
                <a:ea typeface="Libre Baskerville"/>
                <a:cs typeface="Libre Baskerville"/>
                <a:sym typeface="Libre Baskerville"/>
              </a:rPr>
              <a:t>sound</a:t>
            </a:r>
            <a:r>
              <a:rPr lang="en-NZ" sz="2600" b="0" i="0" u="none" strike="noStrike" cap="none" baseline="0" dirty="0">
                <a:solidFill>
                  <a:schemeClr val="dk1"/>
                </a:solidFill>
                <a:latin typeface="Libre Baskerville"/>
                <a:ea typeface="Libre Baskerville"/>
                <a:cs typeface="Libre Baskerville"/>
                <a:sym typeface="Libre Baskerville"/>
              </a:rPr>
              <a:t> is </a:t>
            </a:r>
            <a:r>
              <a:rPr lang="en-NZ" sz="2600" b="1" i="0" u="none" strike="noStrike" cap="none" baseline="0" dirty="0">
                <a:solidFill>
                  <a:schemeClr val="dk1"/>
                </a:solidFill>
                <a:latin typeface="Libre Baskerville"/>
                <a:ea typeface="Libre Baskerville"/>
                <a:cs typeface="Libre Baskerville"/>
                <a:sym typeface="Libre Baskerville"/>
              </a:rPr>
              <a:t>actual sound</a:t>
            </a:r>
            <a:r>
              <a:rPr lang="en-NZ" sz="2600" b="0" i="0" u="none" strike="noStrike" cap="none" baseline="0" dirty="0">
                <a:solidFill>
                  <a:schemeClr val="dk1"/>
                </a:solidFill>
                <a:latin typeface="Libre Baskerville"/>
                <a:ea typeface="Libre Baskerville"/>
                <a:cs typeface="Libre Baskerville"/>
                <a:sym typeface="Libre Baskerville"/>
              </a:rPr>
              <a:t>   </a:t>
            </a:r>
          </a:p>
          <a:p>
            <a:pPr marL="274320" marR="0" lvl="0" indent="-274320" algn="l" rtl="0">
              <a:spcBef>
                <a:spcPts val="580"/>
              </a:spcBef>
              <a:buClr>
                <a:schemeClr val="accent1"/>
              </a:buClr>
              <a:buFont typeface="Libre Baskerville"/>
              <a:buNone/>
            </a:pPr>
            <a:endParaRPr sz="2600" b="0" i="0" u="none" strike="noStrike" cap="none" baseline="0" dirty="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914400" y="274637"/>
            <a:ext cx="7772400" cy="654031"/>
          </a:xfrm>
          <a:prstGeom prst="rect">
            <a:avLst/>
          </a:prstGeom>
          <a:noFill/>
          <a:ln>
            <a:noFill/>
          </a:ln>
        </p:spPr>
        <p:txBody>
          <a:bodyPr lIns="91425" tIns="45700" rIns="91425" bIns="91425" anchor="b" anchorCtr="0">
            <a:noAutofit/>
          </a:bodyPr>
          <a:lstStyle/>
          <a:p>
            <a:pPr marL="0" marR="0" lvl="0" indent="0" algn="ctr" rtl="0">
              <a:spcBef>
                <a:spcPts val="0"/>
              </a:spcBef>
              <a:buClr>
                <a:schemeClr val="dk2"/>
              </a:buClr>
              <a:buSzPct val="25000"/>
              <a:buFont typeface="Nunito"/>
              <a:buNone/>
            </a:pPr>
            <a:r>
              <a:rPr lang="en-NZ" sz="3600" b="1" i="0" u="none" strike="noStrike" cap="none" baseline="0" dirty="0">
                <a:solidFill>
                  <a:schemeClr val="dk2"/>
                </a:solidFill>
                <a:latin typeface="Nunito"/>
                <a:ea typeface="Nunito"/>
                <a:cs typeface="Nunito"/>
                <a:sym typeface="Nunito"/>
              </a:rPr>
              <a:t>Non- </a:t>
            </a:r>
            <a:r>
              <a:rPr lang="en-NZ" sz="3600" b="1" i="0" u="none" strike="noStrike" cap="none" baseline="0" dirty="0" smtClean="0">
                <a:solidFill>
                  <a:schemeClr val="dk2"/>
                </a:solidFill>
                <a:latin typeface="Nunito"/>
                <a:ea typeface="Nunito"/>
                <a:cs typeface="Nunito"/>
                <a:sym typeface="Nunito"/>
              </a:rPr>
              <a:t>diegetic</a:t>
            </a:r>
            <a:endParaRPr lang="en-NZ" sz="3600" b="1" i="0" u="none" strike="noStrike" cap="none" baseline="0" dirty="0">
              <a:solidFill>
                <a:schemeClr val="dk2"/>
              </a:solidFill>
              <a:latin typeface="Nunito"/>
              <a:ea typeface="Nunito"/>
              <a:cs typeface="Nunito"/>
              <a:sym typeface="Nunito"/>
            </a:endParaRPr>
          </a:p>
        </p:txBody>
      </p:sp>
      <p:sp>
        <p:nvSpPr>
          <p:cNvPr id="434" name="Shape 434"/>
          <p:cNvSpPr txBox="1">
            <a:spLocks noGrp="1"/>
          </p:cNvSpPr>
          <p:nvPr>
            <p:ph type="body" idx="1"/>
          </p:nvPr>
        </p:nvSpPr>
        <p:spPr>
          <a:xfrm>
            <a:off x="168562" y="836090"/>
            <a:ext cx="8715436" cy="5500702"/>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1"/>
              </a:buClr>
              <a:buSzPct val="25000"/>
              <a:buFont typeface="Libre Baskerville"/>
              <a:buNone/>
            </a:pPr>
            <a:r>
              <a:rPr lang="en-NZ" sz="2400" b="0" i="0" u="none" strike="noStrike" cap="none" baseline="0" dirty="0">
                <a:solidFill>
                  <a:schemeClr val="dk1"/>
                </a:solidFill>
                <a:latin typeface="Libre Baskerville"/>
                <a:ea typeface="Libre Baskerville"/>
                <a:cs typeface="Libre Baskerville"/>
                <a:sym typeface="Libre Baskerville"/>
              </a:rPr>
              <a:t>Sound whose source is neither visible on the screen nor has been implied to be present in the action:  </a:t>
            </a:r>
          </a:p>
          <a:p>
            <a:pPr marL="274320" marR="0" lvl="0" indent="-274320" algn="l" rtl="0">
              <a:lnSpc>
                <a:spcPct val="90000"/>
              </a:lnSpc>
              <a:spcBef>
                <a:spcPts val="580"/>
              </a:spcBef>
              <a:buClr>
                <a:schemeClr val="accent1"/>
              </a:buClr>
              <a:buSzPct val="85000"/>
              <a:buFont typeface="Libre Baskerville"/>
              <a:buChar char="●"/>
            </a:pPr>
            <a:r>
              <a:rPr lang="en-NZ" sz="2400" b="0" i="0" u="none" strike="noStrike" cap="none" baseline="0" dirty="0">
                <a:solidFill>
                  <a:schemeClr val="dk1"/>
                </a:solidFill>
                <a:latin typeface="Libre Baskerville"/>
                <a:ea typeface="Libre Baskerville"/>
                <a:cs typeface="Libre Baskerville"/>
                <a:sym typeface="Libre Baskerville"/>
              </a:rPr>
              <a:t>narrator's commentary </a:t>
            </a:r>
          </a:p>
          <a:p>
            <a:pPr marL="274320" marR="0" lvl="0" indent="-274320" algn="l" rtl="0">
              <a:lnSpc>
                <a:spcPct val="90000"/>
              </a:lnSpc>
              <a:spcBef>
                <a:spcPts val="580"/>
              </a:spcBef>
              <a:buClr>
                <a:schemeClr val="accent1"/>
              </a:buClr>
              <a:buSzPct val="85000"/>
              <a:buFont typeface="Libre Baskerville"/>
              <a:buChar char="●"/>
            </a:pPr>
            <a:r>
              <a:rPr lang="en-NZ" sz="2400" b="0" i="0" u="none" strike="noStrike" cap="none" baseline="0" dirty="0">
                <a:solidFill>
                  <a:schemeClr val="dk1"/>
                </a:solidFill>
                <a:latin typeface="Libre Baskerville"/>
                <a:ea typeface="Libre Baskerville"/>
                <a:cs typeface="Libre Baskerville"/>
                <a:sym typeface="Libre Baskerville"/>
              </a:rPr>
              <a:t>sound effects which is added for the dramatic effect </a:t>
            </a:r>
          </a:p>
          <a:p>
            <a:pPr marL="274320" marR="0" lvl="0" indent="-274320" algn="l" rtl="0">
              <a:lnSpc>
                <a:spcPct val="90000"/>
              </a:lnSpc>
              <a:spcBef>
                <a:spcPts val="580"/>
              </a:spcBef>
              <a:buClr>
                <a:schemeClr val="accent1"/>
              </a:buClr>
              <a:buSzPct val="85000"/>
              <a:buFont typeface="Libre Baskerville"/>
              <a:buChar char="●"/>
            </a:pPr>
            <a:r>
              <a:rPr lang="en-NZ" sz="2400" b="0" i="0" u="none" strike="noStrike" cap="none" baseline="0" dirty="0">
                <a:solidFill>
                  <a:schemeClr val="dk1"/>
                </a:solidFill>
                <a:latin typeface="Libre Baskerville"/>
                <a:ea typeface="Libre Baskerville"/>
                <a:cs typeface="Libre Baskerville"/>
                <a:sym typeface="Libre Baskerville"/>
              </a:rPr>
              <a:t>mood music </a:t>
            </a:r>
          </a:p>
          <a:p>
            <a:pPr marL="274320" marR="0" lvl="0" indent="-274320" algn="l" rtl="0">
              <a:lnSpc>
                <a:spcPct val="90000"/>
              </a:lnSpc>
              <a:spcBef>
                <a:spcPts val="580"/>
              </a:spcBef>
              <a:buClr>
                <a:schemeClr val="accent1"/>
              </a:buClr>
              <a:buSzPct val="25000"/>
              <a:buFont typeface="Libre Baskerville"/>
              <a:buNone/>
            </a:pPr>
            <a:r>
              <a:rPr lang="en-NZ" sz="2400" b="1" i="0" u="none" strike="noStrike" cap="none" baseline="0" dirty="0" smtClean="0">
                <a:solidFill>
                  <a:schemeClr val="dk1"/>
                </a:solidFill>
                <a:latin typeface="Libre Baskerville"/>
                <a:ea typeface="Libre Baskerville"/>
                <a:cs typeface="Libre Baskerville"/>
                <a:sym typeface="Libre Baskerville"/>
              </a:rPr>
              <a:t>Non-diegetic</a:t>
            </a:r>
            <a:r>
              <a:rPr lang="en-NZ" sz="2400" b="0" i="0" u="none" strike="noStrike" cap="none" baseline="0" dirty="0" smtClean="0">
                <a:solidFill>
                  <a:schemeClr val="dk1"/>
                </a:solidFill>
                <a:latin typeface="Libre Baskerville"/>
                <a:ea typeface="Libre Baskerville"/>
                <a:cs typeface="Libre Baskerville"/>
                <a:sym typeface="Libre Baskerville"/>
              </a:rPr>
              <a:t> </a:t>
            </a:r>
            <a:r>
              <a:rPr lang="en-NZ" sz="2400" b="1" i="0" u="none" strike="noStrike" cap="none" baseline="0" dirty="0">
                <a:solidFill>
                  <a:schemeClr val="dk1"/>
                </a:solidFill>
                <a:latin typeface="Libre Baskerville"/>
                <a:ea typeface="Libre Baskerville"/>
                <a:cs typeface="Libre Baskerville"/>
                <a:sym typeface="Libre Baskerville"/>
              </a:rPr>
              <a:t>sound is represented as coming from a source outside story space. </a:t>
            </a:r>
            <a:r>
              <a:rPr lang="en-NZ" sz="2400" b="0" i="0" u="none" strike="noStrike" cap="none" baseline="0" dirty="0">
                <a:solidFill>
                  <a:schemeClr val="dk1"/>
                </a:solidFill>
                <a:latin typeface="Libre Baskerville"/>
                <a:ea typeface="Libre Baskerville"/>
                <a:cs typeface="Libre Baskerville"/>
                <a:sym typeface="Libre Baskerville"/>
              </a:rPr>
              <a:t> The distinction between diegetic or non-diegetic sound depends on our understanding of the conventions of film viewing and listening.  We know of that certain sounds are represented as coming from the story world, while others are  represented as coming from outside the space of the story events.  A play with diegetic and non-diegetic conventions can be used to create ambiguity (horror), or to surprise the audience (comedy).  </a:t>
            </a:r>
          </a:p>
          <a:p>
            <a:pPr marL="274320" marR="0" lvl="0" indent="-274320" algn="l" rtl="0">
              <a:lnSpc>
                <a:spcPct val="90000"/>
              </a:lnSpc>
              <a:spcBef>
                <a:spcPts val="580"/>
              </a:spcBef>
              <a:buClr>
                <a:schemeClr val="accent1"/>
              </a:buClr>
              <a:buSzPct val="25000"/>
              <a:buFont typeface="Libre Baskerville"/>
              <a:buNone/>
            </a:pPr>
            <a:r>
              <a:rPr lang="en-NZ" sz="2400" b="0" i="0" u="none" strike="noStrike" cap="none" baseline="0" dirty="0">
                <a:solidFill>
                  <a:schemeClr val="dk1"/>
                </a:solidFill>
                <a:latin typeface="Libre Baskerville"/>
                <a:ea typeface="Libre Baskerville"/>
                <a:cs typeface="Libre Baskerville"/>
                <a:sym typeface="Libre Baskerville"/>
              </a:rPr>
              <a:t>Another term for </a:t>
            </a:r>
            <a:r>
              <a:rPr lang="en-NZ" sz="2400" b="1" i="0" u="none" strike="noStrike" cap="none" baseline="0" dirty="0" smtClean="0">
                <a:solidFill>
                  <a:schemeClr val="dk1"/>
                </a:solidFill>
                <a:latin typeface="Libre Baskerville"/>
                <a:ea typeface="Libre Baskerville"/>
                <a:cs typeface="Libre Baskerville"/>
                <a:sym typeface="Libre Baskerville"/>
              </a:rPr>
              <a:t>non-diegetic </a:t>
            </a:r>
            <a:r>
              <a:rPr lang="en-NZ" sz="2400" b="1" i="0" u="none" strike="noStrike" cap="none" baseline="0" dirty="0">
                <a:solidFill>
                  <a:schemeClr val="dk1"/>
                </a:solidFill>
                <a:latin typeface="Libre Baskerville"/>
                <a:ea typeface="Libre Baskerville"/>
                <a:cs typeface="Libre Baskerville"/>
                <a:sym typeface="Libre Baskerville"/>
              </a:rPr>
              <a:t>sound</a:t>
            </a:r>
            <a:r>
              <a:rPr lang="en-NZ" sz="2400" b="0" i="0" u="none" strike="noStrike" cap="none" baseline="0" dirty="0">
                <a:solidFill>
                  <a:schemeClr val="dk1"/>
                </a:solidFill>
                <a:latin typeface="Libre Baskerville"/>
                <a:ea typeface="Libre Baskerville"/>
                <a:cs typeface="Libre Baskerville"/>
                <a:sym typeface="Libre Baskerville"/>
              </a:rPr>
              <a:t> is </a:t>
            </a:r>
            <a:r>
              <a:rPr lang="en-NZ" sz="2400" b="1" i="0" u="none" strike="noStrike" cap="none" baseline="0" dirty="0">
                <a:solidFill>
                  <a:schemeClr val="dk1"/>
                </a:solidFill>
                <a:latin typeface="Libre Baskerville"/>
                <a:ea typeface="Libre Baskerville"/>
                <a:cs typeface="Libre Baskerville"/>
                <a:sym typeface="Libre Baskerville"/>
              </a:rPr>
              <a:t>commentary sound</a:t>
            </a:r>
            <a:r>
              <a:rPr lang="en-NZ" sz="2400" b="0" i="0" u="none" strike="noStrike" cap="none" baseline="0" dirty="0">
                <a:solidFill>
                  <a:schemeClr val="dk1"/>
                </a:solidFill>
                <a:latin typeface="Libre Baskerville"/>
                <a:ea typeface="Libre Baskerville"/>
                <a:cs typeface="Libre Baskerville"/>
                <a:sym typeface="Libre Baskerville"/>
              </a:rPr>
              <a:t>.</a:t>
            </a:r>
          </a:p>
          <a:p>
            <a:pPr marL="274320" marR="0" lvl="0" indent="-274320" algn="l" rtl="0">
              <a:lnSpc>
                <a:spcPct val="90000"/>
              </a:lnSpc>
              <a:spcBef>
                <a:spcPts val="580"/>
              </a:spcBef>
              <a:buClr>
                <a:schemeClr val="accent1"/>
              </a:buClr>
              <a:buFont typeface="Libre Baskerville"/>
              <a:buNone/>
            </a:pPr>
            <a:endParaRPr sz="2400" b="0" i="0" u="none" strike="noStrike" cap="none" baseline="0" dirty="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srcRect/>
          <a:stretch/>
        </p:blipFill>
        <p:spPr>
          <a:xfrm>
            <a:off x="-40361" y="741214"/>
            <a:ext cx="9184362" cy="6116784"/>
          </a:xfrm>
          <a:prstGeom prst="rect">
            <a:avLst/>
          </a:prstGeom>
          <a:noFill/>
          <a:ln>
            <a:noFill/>
          </a:ln>
        </p:spPr>
      </p:pic>
      <p:sp>
        <p:nvSpPr>
          <p:cNvPr id="130" name="Shape 130"/>
          <p:cNvSpPr txBox="1">
            <a:spLocks noGrp="1"/>
          </p:cNvSpPr>
          <p:nvPr>
            <p:ph type="title"/>
          </p:nvPr>
        </p:nvSpPr>
        <p:spPr>
          <a:xfrm>
            <a:off x="500033" y="0"/>
            <a:ext cx="8229600" cy="857232"/>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Long Shot</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Mid Shot</a:t>
            </a:r>
          </a:p>
        </p:txBody>
      </p:sp>
      <p:pic>
        <p:nvPicPr>
          <p:cNvPr id="137" name="Shape 137"/>
          <p:cNvPicPr preferRelativeResize="0"/>
          <p:nvPr/>
        </p:nvPicPr>
        <p:blipFill rotWithShape="1">
          <a:blip r:embed="rId3"/>
          <a:srcRect/>
          <a:stretch/>
        </p:blipFill>
        <p:spPr>
          <a:xfrm>
            <a:off x="-500097" y="1571612"/>
            <a:ext cx="10351713" cy="42862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500033" y="0"/>
            <a:ext cx="8229600" cy="928662"/>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Medium close up</a:t>
            </a:r>
          </a:p>
        </p:txBody>
      </p:sp>
      <p:pic>
        <p:nvPicPr>
          <p:cNvPr id="144" name="Shape 144"/>
          <p:cNvPicPr preferRelativeResize="0"/>
          <p:nvPr/>
        </p:nvPicPr>
        <p:blipFill rotWithShape="1">
          <a:blip r:embed="rId3"/>
          <a:srcRect/>
          <a:stretch/>
        </p:blipFill>
        <p:spPr>
          <a:xfrm>
            <a:off x="0" y="786383"/>
            <a:ext cx="9144000" cy="607161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Close up</a:t>
            </a:r>
          </a:p>
        </p:txBody>
      </p:sp>
      <p:pic>
        <p:nvPicPr>
          <p:cNvPr id="151" name="Shape 151"/>
          <p:cNvPicPr preferRelativeResize="0"/>
          <p:nvPr/>
        </p:nvPicPr>
        <p:blipFill rotWithShape="1">
          <a:blip r:embed="rId3"/>
          <a:srcRect/>
          <a:stretch/>
        </p:blipFill>
        <p:spPr>
          <a:xfrm>
            <a:off x="0" y="1274495"/>
            <a:ext cx="9144000" cy="558350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en-NZ" sz="4000" b="0" i="0" u="none" strike="noStrike" cap="none" baseline="0">
                <a:solidFill>
                  <a:schemeClr val="dk2"/>
                </a:solidFill>
                <a:latin typeface="Source Sans Pro"/>
                <a:ea typeface="Source Sans Pro"/>
                <a:cs typeface="Source Sans Pro"/>
                <a:sym typeface="Source Sans Pro"/>
              </a:rPr>
              <a:t>Extreme close up</a:t>
            </a:r>
          </a:p>
        </p:txBody>
      </p:sp>
      <p:pic>
        <p:nvPicPr>
          <p:cNvPr id="158" name="Shape 158"/>
          <p:cNvPicPr preferRelativeResize="0"/>
          <p:nvPr/>
        </p:nvPicPr>
        <p:blipFill rotWithShape="1">
          <a:blip r:embed="rId3"/>
          <a:srcRect/>
          <a:stretch/>
        </p:blipFill>
        <p:spPr>
          <a:xfrm>
            <a:off x="-245285" y="1500174"/>
            <a:ext cx="9492209" cy="53578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4574</TotalTime>
  <Words>2806</Words>
  <Application>Microsoft Office PowerPoint</Application>
  <PresentationFormat>On-screen Show (4:3)</PresentationFormat>
  <Paragraphs>142</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Libre Baskerville</vt:lpstr>
      <vt:lpstr>Nunito</vt:lpstr>
      <vt:lpstr>Source Sans Pro</vt:lpstr>
      <vt:lpstr>Equity</vt:lpstr>
      <vt:lpstr>Film Study</vt:lpstr>
      <vt:lpstr>Mise-en-scène</vt:lpstr>
      <vt:lpstr>Describing Shots</vt:lpstr>
      <vt:lpstr>Extreme Long Shot- Establishing shot</vt:lpstr>
      <vt:lpstr>Long Shot</vt:lpstr>
      <vt:lpstr>Mid Shot</vt:lpstr>
      <vt:lpstr>Medium close up</vt:lpstr>
      <vt:lpstr>Close up</vt:lpstr>
      <vt:lpstr>Extreme close up</vt:lpstr>
      <vt:lpstr>Depth of Field</vt:lpstr>
      <vt:lpstr>Camera Angles</vt:lpstr>
      <vt:lpstr>The Bird's-Eye view</vt:lpstr>
      <vt:lpstr>High Angle</vt:lpstr>
      <vt:lpstr>Eye Level</vt:lpstr>
      <vt:lpstr>Low Angle</vt:lpstr>
      <vt:lpstr>Oblique/Canted Angle</vt:lpstr>
      <vt:lpstr>PowerPoint Presentation</vt:lpstr>
      <vt:lpstr>Camera Movement</vt:lpstr>
      <vt:lpstr>Pans</vt:lpstr>
      <vt:lpstr>Tilts</vt:lpstr>
      <vt:lpstr>Zoom Lenses</vt:lpstr>
      <vt:lpstr>Dolly Shots</vt:lpstr>
      <vt:lpstr>Hand held shots</vt:lpstr>
      <vt:lpstr>Crane Shots</vt:lpstr>
      <vt:lpstr>Aerial Shot</vt:lpstr>
      <vt:lpstr>Composition</vt:lpstr>
      <vt:lpstr>The rule of thirds</vt:lpstr>
      <vt:lpstr>PowerPoint Presentation</vt:lpstr>
      <vt:lpstr>Creating meaning</vt:lpstr>
      <vt:lpstr>Lighting</vt:lpstr>
      <vt:lpstr>3 Point Lighting</vt:lpstr>
      <vt:lpstr>Low Key Lighting</vt:lpstr>
      <vt:lpstr>High Key Lighting</vt:lpstr>
      <vt:lpstr>FILL LIGHT</vt:lpstr>
      <vt:lpstr>Colour</vt:lpstr>
      <vt:lpstr>PowerPoint Presentation</vt:lpstr>
      <vt:lpstr>PowerPoint Presentation</vt:lpstr>
      <vt:lpstr>PowerPoint Presentation</vt:lpstr>
      <vt:lpstr>Production design</vt:lpstr>
      <vt:lpstr>PowerPoint Presentation</vt:lpstr>
      <vt:lpstr>PowerPoint Presentation</vt:lpstr>
      <vt:lpstr>PowerPoint Presentation</vt:lpstr>
      <vt:lpstr>PowerPoint Presentation</vt:lpstr>
      <vt:lpstr>Music</vt:lpstr>
      <vt:lpstr>Diegetic</vt:lpstr>
      <vt:lpstr>Non- diegetic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Study</dc:title>
  <cp:lastModifiedBy>Rachel Crawford</cp:lastModifiedBy>
  <cp:revision>9</cp:revision>
  <cp:lastPrinted>2014-05-23T03:58:12Z</cp:lastPrinted>
  <dcterms:modified xsi:type="dcterms:W3CDTF">2014-05-25T23:18:42Z</dcterms:modified>
</cp:coreProperties>
</file>